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80" r:id="rId7"/>
  </p:sldMasterIdLst>
  <p:sldIdLst>
    <p:sldId id="256" r:id="rId8"/>
    <p:sldId id="257" r:id="rId9"/>
    <p:sldId id="259" r:id="rId10"/>
    <p:sldId id="260" r:id="rId11"/>
    <p:sldId id="261" r:id="rId12"/>
    <p:sldId id="262" r:id="rId13"/>
    <p:sldId id="263" r:id="rId14"/>
    <p:sldId id="264" r:id="rId15"/>
    <p:sldId id="287" r:id="rId16"/>
    <p:sldId id="266" r:id="rId17"/>
    <p:sldId id="288" r:id="rId18"/>
    <p:sldId id="289" r:id="rId19"/>
    <p:sldId id="290" r:id="rId20"/>
    <p:sldId id="258" r:id="rId21"/>
    <p:sldId id="267" r:id="rId22"/>
    <p:sldId id="269" r:id="rId23"/>
    <p:sldId id="268" r:id="rId24"/>
    <p:sldId id="270" r:id="rId25"/>
    <p:sldId id="271" r:id="rId26"/>
    <p:sldId id="272" r:id="rId27"/>
    <p:sldId id="273" r:id="rId28"/>
    <p:sldId id="293" r:id="rId29"/>
    <p:sldId id="274" r:id="rId30"/>
    <p:sldId id="275" r:id="rId31"/>
    <p:sldId id="294" r:id="rId32"/>
    <p:sldId id="276" r:id="rId33"/>
    <p:sldId id="280" r:id="rId34"/>
    <p:sldId id="282" r:id="rId35"/>
    <p:sldId id="277" r:id="rId36"/>
    <p:sldId id="278" r:id="rId37"/>
    <p:sldId id="281" r:id="rId38"/>
    <p:sldId id="279" r:id="rId39"/>
    <p:sldId id="283" r:id="rId40"/>
    <p:sldId id="291" r:id="rId41"/>
    <p:sldId id="284" r:id="rId42"/>
    <p:sldId id="285" r:id="rId43"/>
    <p:sldId id="292" r:id="rId44"/>
    <p:sldId id="28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D1CC0A4-87E9-494D-92DC-C33E471392AC}"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674E9-92DB-4671-BD52-655A5437E93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CC0A4-87E9-494D-92DC-C33E471392AC}"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CC0A4-87E9-494D-92DC-C33E471392AC}" type="datetimeFigureOut">
              <a:rPr lang="en-US" smtClean="0"/>
              <a:pPr/>
              <a:t>12/8/2014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B4766-226F-478F-B12E-9F3A526B8B0B}"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F9D20-BB4C-444A-8F45-79491D955E1B}" type="slidenum">
              <a:rPr lang="en-US" altLang="en-US"/>
              <a:pPr/>
              <a:t>‹#›</a:t>
            </a:fld>
            <a:endParaRPr lang="en-US" altLang="en-US"/>
          </a:p>
        </p:txBody>
      </p:sp>
    </p:spTree>
    <p:extLst>
      <p:ext uri="{BB962C8B-B14F-4D97-AF65-F5344CB8AC3E}">
        <p14:creationId xmlns:p14="http://schemas.microsoft.com/office/powerpoint/2010/main" val="218402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D1220-5B0A-4B80-AC8C-DFBCA097F172}"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6C2E5D-0610-4823-9D61-67636C3F8452}" type="slidenum">
              <a:rPr lang="en-US" altLang="en-US"/>
              <a:pPr/>
              <a:t>‹#›</a:t>
            </a:fld>
            <a:endParaRPr lang="en-US" altLang="en-US"/>
          </a:p>
        </p:txBody>
      </p:sp>
    </p:spTree>
    <p:extLst>
      <p:ext uri="{BB962C8B-B14F-4D97-AF65-F5344CB8AC3E}">
        <p14:creationId xmlns:p14="http://schemas.microsoft.com/office/powerpoint/2010/main" val="52800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718856-D50C-460F-AFA2-81DC3403B91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0CC658-3336-48CC-A9ED-4E5C28DB8BFA}" type="slidenum">
              <a:rPr lang="en-US" altLang="en-US"/>
              <a:pPr/>
              <a:t>‹#›</a:t>
            </a:fld>
            <a:endParaRPr lang="en-US" altLang="en-US"/>
          </a:p>
        </p:txBody>
      </p:sp>
    </p:spTree>
    <p:extLst>
      <p:ext uri="{BB962C8B-B14F-4D97-AF65-F5344CB8AC3E}">
        <p14:creationId xmlns:p14="http://schemas.microsoft.com/office/powerpoint/2010/main" val="44812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347C9-B895-4EB6-B665-B7049865F080}"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6F6179-9299-4509-A2EF-3AFE7D4A958A}" type="slidenum">
              <a:rPr lang="en-US" altLang="en-US"/>
              <a:pPr/>
              <a:t>‹#›</a:t>
            </a:fld>
            <a:endParaRPr lang="en-US" altLang="en-US"/>
          </a:p>
        </p:txBody>
      </p:sp>
    </p:spTree>
    <p:extLst>
      <p:ext uri="{BB962C8B-B14F-4D97-AF65-F5344CB8AC3E}">
        <p14:creationId xmlns:p14="http://schemas.microsoft.com/office/powerpoint/2010/main" val="41969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730FA3-573A-4370-88BD-435F4B444B88}" type="datetimeFigureOut">
              <a:rPr lang="en-US">
                <a:solidFill>
                  <a:prstClr val="white">
                    <a:tint val="75000"/>
                  </a:prstClr>
                </a:solidFill>
              </a:rPr>
              <a:pPr>
                <a:defRPr/>
              </a:pPr>
              <a:t>12/8/2014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56F54A9-8404-470A-9342-2432E1AB8464}" type="slidenum">
              <a:rPr lang="en-US" altLang="en-US"/>
              <a:pPr/>
              <a:t>‹#›</a:t>
            </a:fld>
            <a:endParaRPr lang="en-US" altLang="en-US"/>
          </a:p>
        </p:txBody>
      </p:sp>
    </p:spTree>
    <p:extLst>
      <p:ext uri="{BB962C8B-B14F-4D97-AF65-F5344CB8AC3E}">
        <p14:creationId xmlns:p14="http://schemas.microsoft.com/office/powerpoint/2010/main" val="280361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CA9A8A-6847-48FC-B771-5393330F931E}" type="datetimeFigureOut">
              <a:rPr lang="en-US">
                <a:solidFill>
                  <a:prstClr val="white">
                    <a:tint val="75000"/>
                  </a:prstClr>
                </a:solidFill>
              </a:rPr>
              <a:pPr>
                <a:defRPr/>
              </a:pPr>
              <a:t>12/8/2014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9699AEE-6F1D-457A-B42F-6F5AE42F8B24}" type="slidenum">
              <a:rPr lang="en-US" altLang="en-US"/>
              <a:pPr/>
              <a:t>‹#›</a:t>
            </a:fld>
            <a:endParaRPr lang="en-US" altLang="en-US"/>
          </a:p>
        </p:txBody>
      </p:sp>
    </p:spTree>
    <p:extLst>
      <p:ext uri="{BB962C8B-B14F-4D97-AF65-F5344CB8AC3E}">
        <p14:creationId xmlns:p14="http://schemas.microsoft.com/office/powerpoint/2010/main" val="3599422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480E6-2E53-4276-A885-6327A61B7FE0}" type="datetimeFigureOut">
              <a:rPr lang="en-US">
                <a:solidFill>
                  <a:prstClr val="white">
                    <a:tint val="75000"/>
                  </a:prstClr>
                </a:solidFill>
              </a:rPr>
              <a:pPr>
                <a:defRPr/>
              </a:pPr>
              <a:t>12/8/2014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A64B0A1-A651-4B48-AB06-4C0A51CCDFC4}" type="slidenum">
              <a:rPr lang="en-US" altLang="en-US"/>
              <a:pPr/>
              <a:t>‹#›</a:t>
            </a:fld>
            <a:endParaRPr lang="en-US" altLang="en-US"/>
          </a:p>
        </p:txBody>
      </p:sp>
    </p:spTree>
    <p:extLst>
      <p:ext uri="{BB962C8B-B14F-4D97-AF65-F5344CB8AC3E}">
        <p14:creationId xmlns:p14="http://schemas.microsoft.com/office/powerpoint/2010/main" val="402287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6C47D-5480-4E6B-9418-198397F2F90C}"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BD0D81C-C394-4632-AF5C-D0AE95375FA1}" type="slidenum">
              <a:rPr lang="en-US" altLang="en-US"/>
              <a:pPr/>
              <a:t>‹#›</a:t>
            </a:fld>
            <a:endParaRPr lang="en-US" altLang="en-US"/>
          </a:p>
        </p:txBody>
      </p:sp>
    </p:spTree>
    <p:extLst>
      <p:ext uri="{BB962C8B-B14F-4D97-AF65-F5344CB8AC3E}">
        <p14:creationId xmlns:p14="http://schemas.microsoft.com/office/powerpoint/2010/main" val="99621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1CC0A4-87E9-494D-92DC-C33E471392AC}"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AF3E5-4E7D-43F2-9394-89A480258B6B}"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AF66F59-374C-4057-ABBE-CEE8E9438AD2}" type="slidenum">
              <a:rPr lang="en-US" altLang="en-US"/>
              <a:pPr/>
              <a:t>‹#›</a:t>
            </a:fld>
            <a:endParaRPr lang="en-US" altLang="en-US"/>
          </a:p>
        </p:txBody>
      </p:sp>
    </p:spTree>
    <p:extLst>
      <p:ext uri="{BB962C8B-B14F-4D97-AF65-F5344CB8AC3E}">
        <p14:creationId xmlns:p14="http://schemas.microsoft.com/office/powerpoint/2010/main" val="111791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F97AE6-87A6-4DC1-B433-B7BA561CC35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B4B003-BD19-42D8-929A-E02B4BA84983}" type="slidenum">
              <a:rPr lang="en-US" altLang="en-US"/>
              <a:pPr/>
              <a:t>‹#›</a:t>
            </a:fld>
            <a:endParaRPr lang="en-US" altLang="en-US"/>
          </a:p>
        </p:txBody>
      </p:sp>
    </p:spTree>
    <p:extLst>
      <p:ext uri="{BB962C8B-B14F-4D97-AF65-F5344CB8AC3E}">
        <p14:creationId xmlns:p14="http://schemas.microsoft.com/office/powerpoint/2010/main" val="297158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B2395-E16C-4570-AFD9-FBA7BFF32E0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40701A-605B-4F73-88F6-1EC2B9FD8612}" type="slidenum">
              <a:rPr lang="en-US" altLang="en-US"/>
              <a:pPr/>
              <a:t>‹#›</a:t>
            </a:fld>
            <a:endParaRPr lang="en-US" altLang="en-US"/>
          </a:p>
        </p:txBody>
      </p:sp>
    </p:spTree>
    <p:extLst>
      <p:ext uri="{BB962C8B-B14F-4D97-AF65-F5344CB8AC3E}">
        <p14:creationId xmlns:p14="http://schemas.microsoft.com/office/powerpoint/2010/main" val="1631097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B4766-226F-478F-B12E-9F3A526B8B0B}"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F9D20-BB4C-444A-8F45-79491D955E1B}" type="slidenum">
              <a:rPr lang="en-US" altLang="en-US"/>
              <a:pPr/>
              <a:t>‹#›</a:t>
            </a:fld>
            <a:endParaRPr lang="en-US" altLang="en-US"/>
          </a:p>
        </p:txBody>
      </p:sp>
    </p:spTree>
    <p:extLst>
      <p:ext uri="{BB962C8B-B14F-4D97-AF65-F5344CB8AC3E}">
        <p14:creationId xmlns:p14="http://schemas.microsoft.com/office/powerpoint/2010/main" val="528661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D1220-5B0A-4B80-AC8C-DFBCA097F172}"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6C2E5D-0610-4823-9D61-67636C3F8452}" type="slidenum">
              <a:rPr lang="en-US" altLang="en-US"/>
              <a:pPr/>
              <a:t>‹#›</a:t>
            </a:fld>
            <a:endParaRPr lang="en-US" altLang="en-US"/>
          </a:p>
        </p:txBody>
      </p:sp>
    </p:spTree>
    <p:extLst>
      <p:ext uri="{BB962C8B-B14F-4D97-AF65-F5344CB8AC3E}">
        <p14:creationId xmlns:p14="http://schemas.microsoft.com/office/powerpoint/2010/main" val="3024799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718856-D50C-460F-AFA2-81DC3403B91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0CC658-3336-48CC-A9ED-4E5C28DB8BFA}" type="slidenum">
              <a:rPr lang="en-US" altLang="en-US"/>
              <a:pPr/>
              <a:t>‹#›</a:t>
            </a:fld>
            <a:endParaRPr lang="en-US" altLang="en-US"/>
          </a:p>
        </p:txBody>
      </p:sp>
    </p:spTree>
    <p:extLst>
      <p:ext uri="{BB962C8B-B14F-4D97-AF65-F5344CB8AC3E}">
        <p14:creationId xmlns:p14="http://schemas.microsoft.com/office/powerpoint/2010/main" val="2199676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347C9-B895-4EB6-B665-B7049865F080}"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6F6179-9299-4509-A2EF-3AFE7D4A958A}" type="slidenum">
              <a:rPr lang="en-US" altLang="en-US"/>
              <a:pPr/>
              <a:t>‹#›</a:t>
            </a:fld>
            <a:endParaRPr lang="en-US" altLang="en-US"/>
          </a:p>
        </p:txBody>
      </p:sp>
    </p:spTree>
    <p:extLst>
      <p:ext uri="{BB962C8B-B14F-4D97-AF65-F5344CB8AC3E}">
        <p14:creationId xmlns:p14="http://schemas.microsoft.com/office/powerpoint/2010/main" val="153529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730FA3-573A-4370-88BD-435F4B444B88}" type="datetimeFigureOut">
              <a:rPr lang="en-US">
                <a:solidFill>
                  <a:prstClr val="white">
                    <a:tint val="75000"/>
                  </a:prstClr>
                </a:solidFill>
              </a:rPr>
              <a:pPr>
                <a:defRPr/>
              </a:pPr>
              <a:t>12/8/2014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56F54A9-8404-470A-9342-2432E1AB8464}" type="slidenum">
              <a:rPr lang="en-US" altLang="en-US"/>
              <a:pPr/>
              <a:t>‹#›</a:t>
            </a:fld>
            <a:endParaRPr lang="en-US" altLang="en-US"/>
          </a:p>
        </p:txBody>
      </p:sp>
    </p:spTree>
    <p:extLst>
      <p:ext uri="{BB962C8B-B14F-4D97-AF65-F5344CB8AC3E}">
        <p14:creationId xmlns:p14="http://schemas.microsoft.com/office/powerpoint/2010/main" val="236591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CA9A8A-6847-48FC-B771-5393330F931E}" type="datetimeFigureOut">
              <a:rPr lang="en-US">
                <a:solidFill>
                  <a:prstClr val="white">
                    <a:tint val="75000"/>
                  </a:prstClr>
                </a:solidFill>
              </a:rPr>
              <a:pPr>
                <a:defRPr/>
              </a:pPr>
              <a:t>12/8/2014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9699AEE-6F1D-457A-B42F-6F5AE42F8B24}" type="slidenum">
              <a:rPr lang="en-US" altLang="en-US"/>
              <a:pPr/>
              <a:t>‹#›</a:t>
            </a:fld>
            <a:endParaRPr lang="en-US" altLang="en-US"/>
          </a:p>
        </p:txBody>
      </p:sp>
    </p:spTree>
    <p:extLst>
      <p:ext uri="{BB962C8B-B14F-4D97-AF65-F5344CB8AC3E}">
        <p14:creationId xmlns:p14="http://schemas.microsoft.com/office/powerpoint/2010/main" val="2706645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480E6-2E53-4276-A885-6327A61B7FE0}" type="datetimeFigureOut">
              <a:rPr lang="en-US">
                <a:solidFill>
                  <a:prstClr val="white">
                    <a:tint val="75000"/>
                  </a:prstClr>
                </a:solidFill>
              </a:rPr>
              <a:pPr>
                <a:defRPr/>
              </a:pPr>
              <a:t>12/8/2014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A64B0A1-A651-4B48-AB06-4C0A51CCDFC4}" type="slidenum">
              <a:rPr lang="en-US" altLang="en-US"/>
              <a:pPr/>
              <a:t>‹#›</a:t>
            </a:fld>
            <a:endParaRPr lang="en-US" altLang="en-US"/>
          </a:p>
        </p:txBody>
      </p:sp>
    </p:spTree>
    <p:extLst>
      <p:ext uri="{BB962C8B-B14F-4D97-AF65-F5344CB8AC3E}">
        <p14:creationId xmlns:p14="http://schemas.microsoft.com/office/powerpoint/2010/main" val="144354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1CC0A4-87E9-494D-92DC-C33E471392AC}"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674E9-92DB-4671-BD52-655A5437E9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6C47D-5480-4E6B-9418-198397F2F90C}"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BD0D81C-C394-4632-AF5C-D0AE95375FA1}" type="slidenum">
              <a:rPr lang="en-US" altLang="en-US"/>
              <a:pPr/>
              <a:t>‹#›</a:t>
            </a:fld>
            <a:endParaRPr lang="en-US" altLang="en-US"/>
          </a:p>
        </p:txBody>
      </p:sp>
    </p:spTree>
    <p:extLst>
      <p:ext uri="{BB962C8B-B14F-4D97-AF65-F5344CB8AC3E}">
        <p14:creationId xmlns:p14="http://schemas.microsoft.com/office/powerpoint/2010/main" val="339992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AF3E5-4E7D-43F2-9394-89A480258B6B}"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AF66F59-374C-4057-ABBE-CEE8E9438AD2}" type="slidenum">
              <a:rPr lang="en-US" altLang="en-US"/>
              <a:pPr/>
              <a:t>‹#›</a:t>
            </a:fld>
            <a:endParaRPr lang="en-US" altLang="en-US"/>
          </a:p>
        </p:txBody>
      </p:sp>
    </p:spTree>
    <p:extLst>
      <p:ext uri="{BB962C8B-B14F-4D97-AF65-F5344CB8AC3E}">
        <p14:creationId xmlns:p14="http://schemas.microsoft.com/office/powerpoint/2010/main" val="4112246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F97AE6-87A6-4DC1-B433-B7BA561CC35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B4B003-BD19-42D8-929A-E02B4BA84983}" type="slidenum">
              <a:rPr lang="en-US" altLang="en-US"/>
              <a:pPr/>
              <a:t>‹#›</a:t>
            </a:fld>
            <a:endParaRPr lang="en-US" altLang="en-US"/>
          </a:p>
        </p:txBody>
      </p:sp>
    </p:spTree>
    <p:extLst>
      <p:ext uri="{BB962C8B-B14F-4D97-AF65-F5344CB8AC3E}">
        <p14:creationId xmlns:p14="http://schemas.microsoft.com/office/powerpoint/2010/main" val="302726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B2395-E16C-4570-AFD9-FBA7BFF32E0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40701A-605B-4F73-88F6-1EC2B9FD8612}" type="slidenum">
              <a:rPr lang="en-US" altLang="en-US"/>
              <a:pPr/>
              <a:t>‹#›</a:t>
            </a:fld>
            <a:endParaRPr lang="en-US" altLang="en-US"/>
          </a:p>
        </p:txBody>
      </p:sp>
    </p:spTree>
    <p:extLst>
      <p:ext uri="{BB962C8B-B14F-4D97-AF65-F5344CB8AC3E}">
        <p14:creationId xmlns:p14="http://schemas.microsoft.com/office/powerpoint/2010/main" val="3080163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B4766-226F-478F-B12E-9F3A526B8B0B}"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F9D20-BB4C-444A-8F45-79491D955E1B}" type="slidenum">
              <a:rPr lang="en-US" altLang="en-US"/>
              <a:pPr/>
              <a:t>‹#›</a:t>
            </a:fld>
            <a:endParaRPr lang="en-US" altLang="en-US"/>
          </a:p>
        </p:txBody>
      </p:sp>
    </p:spTree>
    <p:extLst>
      <p:ext uri="{BB962C8B-B14F-4D97-AF65-F5344CB8AC3E}">
        <p14:creationId xmlns:p14="http://schemas.microsoft.com/office/powerpoint/2010/main" val="1360950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D1220-5B0A-4B80-AC8C-DFBCA097F172}"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6C2E5D-0610-4823-9D61-67636C3F8452}" type="slidenum">
              <a:rPr lang="en-US" altLang="en-US"/>
              <a:pPr/>
              <a:t>‹#›</a:t>
            </a:fld>
            <a:endParaRPr lang="en-US" altLang="en-US"/>
          </a:p>
        </p:txBody>
      </p:sp>
    </p:spTree>
    <p:extLst>
      <p:ext uri="{BB962C8B-B14F-4D97-AF65-F5344CB8AC3E}">
        <p14:creationId xmlns:p14="http://schemas.microsoft.com/office/powerpoint/2010/main" val="41359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718856-D50C-460F-AFA2-81DC3403B91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0CC658-3336-48CC-A9ED-4E5C28DB8BFA}" type="slidenum">
              <a:rPr lang="en-US" altLang="en-US"/>
              <a:pPr/>
              <a:t>‹#›</a:t>
            </a:fld>
            <a:endParaRPr lang="en-US" altLang="en-US"/>
          </a:p>
        </p:txBody>
      </p:sp>
    </p:spTree>
    <p:extLst>
      <p:ext uri="{BB962C8B-B14F-4D97-AF65-F5344CB8AC3E}">
        <p14:creationId xmlns:p14="http://schemas.microsoft.com/office/powerpoint/2010/main" val="2735328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347C9-B895-4EB6-B665-B7049865F080}"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6F6179-9299-4509-A2EF-3AFE7D4A958A}" type="slidenum">
              <a:rPr lang="en-US" altLang="en-US"/>
              <a:pPr/>
              <a:t>‹#›</a:t>
            </a:fld>
            <a:endParaRPr lang="en-US" altLang="en-US"/>
          </a:p>
        </p:txBody>
      </p:sp>
    </p:spTree>
    <p:extLst>
      <p:ext uri="{BB962C8B-B14F-4D97-AF65-F5344CB8AC3E}">
        <p14:creationId xmlns:p14="http://schemas.microsoft.com/office/powerpoint/2010/main" val="2610560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730FA3-573A-4370-88BD-435F4B444B88}" type="datetimeFigureOut">
              <a:rPr lang="en-US">
                <a:solidFill>
                  <a:prstClr val="white">
                    <a:tint val="75000"/>
                  </a:prstClr>
                </a:solidFill>
              </a:rPr>
              <a:pPr>
                <a:defRPr/>
              </a:pPr>
              <a:t>12/8/2014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56F54A9-8404-470A-9342-2432E1AB8464}" type="slidenum">
              <a:rPr lang="en-US" altLang="en-US"/>
              <a:pPr/>
              <a:t>‹#›</a:t>
            </a:fld>
            <a:endParaRPr lang="en-US" altLang="en-US"/>
          </a:p>
        </p:txBody>
      </p:sp>
    </p:spTree>
    <p:extLst>
      <p:ext uri="{BB962C8B-B14F-4D97-AF65-F5344CB8AC3E}">
        <p14:creationId xmlns:p14="http://schemas.microsoft.com/office/powerpoint/2010/main" val="4157505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CA9A8A-6847-48FC-B771-5393330F931E}" type="datetimeFigureOut">
              <a:rPr lang="en-US">
                <a:solidFill>
                  <a:prstClr val="white">
                    <a:tint val="75000"/>
                  </a:prstClr>
                </a:solidFill>
              </a:rPr>
              <a:pPr>
                <a:defRPr/>
              </a:pPr>
              <a:t>12/8/2014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9699AEE-6F1D-457A-B42F-6F5AE42F8B24}" type="slidenum">
              <a:rPr lang="en-US" altLang="en-US"/>
              <a:pPr/>
              <a:t>‹#›</a:t>
            </a:fld>
            <a:endParaRPr lang="en-US" altLang="en-US"/>
          </a:p>
        </p:txBody>
      </p:sp>
    </p:spTree>
    <p:extLst>
      <p:ext uri="{BB962C8B-B14F-4D97-AF65-F5344CB8AC3E}">
        <p14:creationId xmlns:p14="http://schemas.microsoft.com/office/powerpoint/2010/main" val="130772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CC0A4-87E9-494D-92DC-C33E471392AC}"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480E6-2E53-4276-A885-6327A61B7FE0}" type="datetimeFigureOut">
              <a:rPr lang="en-US">
                <a:solidFill>
                  <a:prstClr val="white">
                    <a:tint val="75000"/>
                  </a:prstClr>
                </a:solidFill>
              </a:rPr>
              <a:pPr>
                <a:defRPr/>
              </a:pPr>
              <a:t>12/8/2014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A64B0A1-A651-4B48-AB06-4C0A51CCDFC4}" type="slidenum">
              <a:rPr lang="en-US" altLang="en-US"/>
              <a:pPr/>
              <a:t>‹#›</a:t>
            </a:fld>
            <a:endParaRPr lang="en-US" altLang="en-US"/>
          </a:p>
        </p:txBody>
      </p:sp>
    </p:spTree>
    <p:extLst>
      <p:ext uri="{BB962C8B-B14F-4D97-AF65-F5344CB8AC3E}">
        <p14:creationId xmlns:p14="http://schemas.microsoft.com/office/powerpoint/2010/main" val="1463596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6C47D-5480-4E6B-9418-198397F2F90C}"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BD0D81C-C394-4632-AF5C-D0AE95375FA1}" type="slidenum">
              <a:rPr lang="en-US" altLang="en-US"/>
              <a:pPr/>
              <a:t>‹#›</a:t>
            </a:fld>
            <a:endParaRPr lang="en-US" altLang="en-US"/>
          </a:p>
        </p:txBody>
      </p:sp>
    </p:spTree>
    <p:extLst>
      <p:ext uri="{BB962C8B-B14F-4D97-AF65-F5344CB8AC3E}">
        <p14:creationId xmlns:p14="http://schemas.microsoft.com/office/powerpoint/2010/main" val="3181548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AF3E5-4E7D-43F2-9394-89A480258B6B}"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AF66F59-374C-4057-ABBE-CEE8E9438AD2}" type="slidenum">
              <a:rPr lang="en-US" altLang="en-US"/>
              <a:pPr/>
              <a:t>‹#›</a:t>
            </a:fld>
            <a:endParaRPr lang="en-US" altLang="en-US"/>
          </a:p>
        </p:txBody>
      </p:sp>
    </p:spTree>
    <p:extLst>
      <p:ext uri="{BB962C8B-B14F-4D97-AF65-F5344CB8AC3E}">
        <p14:creationId xmlns:p14="http://schemas.microsoft.com/office/powerpoint/2010/main" val="392830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F97AE6-87A6-4DC1-B433-B7BA561CC35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B4B003-BD19-42D8-929A-E02B4BA84983}" type="slidenum">
              <a:rPr lang="en-US" altLang="en-US"/>
              <a:pPr/>
              <a:t>‹#›</a:t>
            </a:fld>
            <a:endParaRPr lang="en-US" altLang="en-US"/>
          </a:p>
        </p:txBody>
      </p:sp>
    </p:spTree>
    <p:extLst>
      <p:ext uri="{BB962C8B-B14F-4D97-AF65-F5344CB8AC3E}">
        <p14:creationId xmlns:p14="http://schemas.microsoft.com/office/powerpoint/2010/main" val="3686831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B2395-E16C-4570-AFD9-FBA7BFF32E0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40701A-605B-4F73-88F6-1EC2B9FD8612}" type="slidenum">
              <a:rPr lang="en-US" altLang="en-US"/>
              <a:pPr/>
              <a:t>‹#›</a:t>
            </a:fld>
            <a:endParaRPr lang="en-US" altLang="en-US"/>
          </a:p>
        </p:txBody>
      </p:sp>
    </p:spTree>
    <p:extLst>
      <p:ext uri="{BB962C8B-B14F-4D97-AF65-F5344CB8AC3E}">
        <p14:creationId xmlns:p14="http://schemas.microsoft.com/office/powerpoint/2010/main" val="4111444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B4766-226F-478F-B12E-9F3A526B8B0B}"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F9D20-BB4C-444A-8F45-79491D955E1B}" type="slidenum">
              <a:rPr lang="en-US" altLang="en-US"/>
              <a:pPr/>
              <a:t>‹#›</a:t>
            </a:fld>
            <a:endParaRPr lang="en-US" altLang="en-US"/>
          </a:p>
        </p:txBody>
      </p:sp>
    </p:spTree>
    <p:extLst>
      <p:ext uri="{BB962C8B-B14F-4D97-AF65-F5344CB8AC3E}">
        <p14:creationId xmlns:p14="http://schemas.microsoft.com/office/powerpoint/2010/main" val="1003939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D1220-5B0A-4B80-AC8C-DFBCA097F172}"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6C2E5D-0610-4823-9D61-67636C3F8452}" type="slidenum">
              <a:rPr lang="en-US" altLang="en-US"/>
              <a:pPr/>
              <a:t>‹#›</a:t>
            </a:fld>
            <a:endParaRPr lang="en-US" altLang="en-US"/>
          </a:p>
        </p:txBody>
      </p:sp>
    </p:spTree>
    <p:extLst>
      <p:ext uri="{BB962C8B-B14F-4D97-AF65-F5344CB8AC3E}">
        <p14:creationId xmlns:p14="http://schemas.microsoft.com/office/powerpoint/2010/main" val="331479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718856-D50C-460F-AFA2-81DC3403B91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0CC658-3336-48CC-A9ED-4E5C28DB8BFA}" type="slidenum">
              <a:rPr lang="en-US" altLang="en-US"/>
              <a:pPr/>
              <a:t>‹#›</a:t>
            </a:fld>
            <a:endParaRPr lang="en-US" altLang="en-US"/>
          </a:p>
        </p:txBody>
      </p:sp>
    </p:spTree>
    <p:extLst>
      <p:ext uri="{BB962C8B-B14F-4D97-AF65-F5344CB8AC3E}">
        <p14:creationId xmlns:p14="http://schemas.microsoft.com/office/powerpoint/2010/main" val="111147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347C9-B895-4EB6-B665-B7049865F080}"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6F6179-9299-4509-A2EF-3AFE7D4A958A}" type="slidenum">
              <a:rPr lang="en-US" altLang="en-US"/>
              <a:pPr/>
              <a:t>‹#›</a:t>
            </a:fld>
            <a:endParaRPr lang="en-US" altLang="en-US"/>
          </a:p>
        </p:txBody>
      </p:sp>
    </p:spTree>
    <p:extLst>
      <p:ext uri="{BB962C8B-B14F-4D97-AF65-F5344CB8AC3E}">
        <p14:creationId xmlns:p14="http://schemas.microsoft.com/office/powerpoint/2010/main" val="3737140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730FA3-573A-4370-88BD-435F4B444B88}" type="datetimeFigureOut">
              <a:rPr lang="en-US">
                <a:solidFill>
                  <a:prstClr val="white">
                    <a:tint val="75000"/>
                  </a:prstClr>
                </a:solidFill>
              </a:rPr>
              <a:pPr>
                <a:defRPr/>
              </a:pPr>
              <a:t>12/8/2014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56F54A9-8404-470A-9342-2432E1AB8464}" type="slidenum">
              <a:rPr lang="en-US" altLang="en-US"/>
              <a:pPr/>
              <a:t>‹#›</a:t>
            </a:fld>
            <a:endParaRPr lang="en-US" altLang="en-US"/>
          </a:p>
        </p:txBody>
      </p:sp>
    </p:spTree>
    <p:extLst>
      <p:ext uri="{BB962C8B-B14F-4D97-AF65-F5344CB8AC3E}">
        <p14:creationId xmlns:p14="http://schemas.microsoft.com/office/powerpoint/2010/main" val="61055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1CC0A4-87E9-494D-92DC-C33E471392AC}"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CA9A8A-6847-48FC-B771-5393330F931E}" type="datetimeFigureOut">
              <a:rPr lang="en-US">
                <a:solidFill>
                  <a:prstClr val="white">
                    <a:tint val="75000"/>
                  </a:prstClr>
                </a:solidFill>
              </a:rPr>
              <a:pPr>
                <a:defRPr/>
              </a:pPr>
              <a:t>12/8/2014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9699AEE-6F1D-457A-B42F-6F5AE42F8B24}" type="slidenum">
              <a:rPr lang="en-US" altLang="en-US"/>
              <a:pPr/>
              <a:t>‹#›</a:t>
            </a:fld>
            <a:endParaRPr lang="en-US" altLang="en-US"/>
          </a:p>
        </p:txBody>
      </p:sp>
    </p:spTree>
    <p:extLst>
      <p:ext uri="{BB962C8B-B14F-4D97-AF65-F5344CB8AC3E}">
        <p14:creationId xmlns:p14="http://schemas.microsoft.com/office/powerpoint/2010/main" val="1652603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480E6-2E53-4276-A885-6327A61B7FE0}" type="datetimeFigureOut">
              <a:rPr lang="en-US">
                <a:solidFill>
                  <a:prstClr val="white">
                    <a:tint val="75000"/>
                  </a:prstClr>
                </a:solidFill>
              </a:rPr>
              <a:pPr>
                <a:defRPr/>
              </a:pPr>
              <a:t>12/8/2014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A64B0A1-A651-4B48-AB06-4C0A51CCDFC4}" type="slidenum">
              <a:rPr lang="en-US" altLang="en-US"/>
              <a:pPr/>
              <a:t>‹#›</a:t>
            </a:fld>
            <a:endParaRPr lang="en-US" altLang="en-US"/>
          </a:p>
        </p:txBody>
      </p:sp>
    </p:spTree>
    <p:extLst>
      <p:ext uri="{BB962C8B-B14F-4D97-AF65-F5344CB8AC3E}">
        <p14:creationId xmlns:p14="http://schemas.microsoft.com/office/powerpoint/2010/main" val="1496221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6C47D-5480-4E6B-9418-198397F2F90C}"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BD0D81C-C394-4632-AF5C-D0AE95375FA1}" type="slidenum">
              <a:rPr lang="en-US" altLang="en-US"/>
              <a:pPr/>
              <a:t>‹#›</a:t>
            </a:fld>
            <a:endParaRPr lang="en-US" altLang="en-US"/>
          </a:p>
        </p:txBody>
      </p:sp>
    </p:spTree>
    <p:extLst>
      <p:ext uri="{BB962C8B-B14F-4D97-AF65-F5344CB8AC3E}">
        <p14:creationId xmlns:p14="http://schemas.microsoft.com/office/powerpoint/2010/main" val="76677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AF3E5-4E7D-43F2-9394-89A480258B6B}" type="datetimeFigureOut">
              <a:rPr lang="en-US">
                <a:solidFill>
                  <a:prstClr val="white">
                    <a:tint val="75000"/>
                  </a:prstClr>
                </a:solidFill>
              </a:rPr>
              <a:pPr>
                <a:defRPr/>
              </a:pPr>
              <a:t>12/8/2014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AF66F59-374C-4057-ABBE-CEE8E9438AD2}" type="slidenum">
              <a:rPr lang="en-US" altLang="en-US"/>
              <a:pPr/>
              <a:t>‹#›</a:t>
            </a:fld>
            <a:endParaRPr lang="en-US" altLang="en-US"/>
          </a:p>
        </p:txBody>
      </p:sp>
    </p:spTree>
    <p:extLst>
      <p:ext uri="{BB962C8B-B14F-4D97-AF65-F5344CB8AC3E}">
        <p14:creationId xmlns:p14="http://schemas.microsoft.com/office/powerpoint/2010/main" val="4005525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F97AE6-87A6-4DC1-B433-B7BA561CC351}"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B4B003-BD19-42D8-929A-E02B4BA84983}" type="slidenum">
              <a:rPr lang="en-US" altLang="en-US"/>
              <a:pPr/>
              <a:t>‹#›</a:t>
            </a:fld>
            <a:endParaRPr lang="en-US" altLang="en-US"/>
          </a:p>
        </p:txBody>
      </p:sp>
    </p:spTree>
    <p:extLst>
      <p:ext uri="{BB962C8B-B14F-4D97-AF65-F5344CB8AC3E}">
        <p14:creationId xmlns:p14="http://schemas.microsoft.com/office/powerpoint/2010/main" val="25605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B2395-E16C-4570-AFD9-FBA7BFF32E0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40701A-605B-4F73-88F6-1EC2B9FD8612}" type="slidenum">
              <a:rPr lang="en-US" altLang="en-US"/>
              <a:pPr/>
              <a:t>‹#›</a:t>
            </a:fld>
            <a:endParaRPr lang="en-US" altLang="en-US"/>
          </a:p>
        </p:txBody>
      </p:sp>
    </p:spTree>
    <p:extLst>
      <p:ext uri="{BB962C8B-B14F-4D97-AF65-F5344CB8AC3E}">
        <p14:creationId xmlns:p14="http://schemas.microsoft.com/office/powerpoint/2010/main" val="1864302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775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98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296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4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1CC0A4-87E9-494D-92DC-C33E471392AC}"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13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87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3740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810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9964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91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979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30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6318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61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CC0A4-87E9-494D-92DC-C33E471392AC}"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674E9-92DB-4671-BD52-655A5437E93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56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259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423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510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452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84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70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51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1CC0A4-87E9-494D-92DC-C33E471392AC}"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674E9-92DB-4671-BD52-655A5437E93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D1CC0A4-87E9-494D-92DC-C33E471392AC}" type="datetimeFigureOut">
              <a:rPr lang="en-US" smtClean="0"/>
              <a:pPr/>
              <a:t>12/8/2014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AF674E9-92DB-4671-BD52-655A5437E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D1CC0A4-87E9-494D-92DC-C33E471392AC}" type="datetimeFigureOut">
              <a:rPr lang="en-US" smtClean="0"/>
              <a:pPr/>
              <a:t>12/8/2014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AF674E9-92DB-4671-BD52-655A5437E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95BA65-4465-44D5-8713-3BAFDAB1704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713F801C-B6BE-47B1-99ED-61090AC3BFB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32847974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95BA65-4465-44D5-8713-3BAFDAB1704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713F801C-B6BE-47B1-99ED-61090AC3BFB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08437314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95BA65-4465-44D5-8713-3BAFDAB1704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713F801C-B6BE-47B1-99ED-61090AC3BFB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98874324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95BA65-4465-44D5-8713-3BAFDAB17045}" type="datetimeFigureOut">
              <a:rPr lang="en-US">
                <a:solidFill>
                  <a:prstClr val="white">
                    <a:tint val="75000"/>
                  </a:prstClr>
                </a:solidFill>
              </a:rPr>
              <a:pPr>
                <a:defRPr/>
              </a:pPr>
              <a:t>12/8/2014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713F801C-B6BE-47B1-99ED-61090AC3BFB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83476837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9863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8B09D-7170-4E8E-9CEC-9C088CFBFB9E}"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1AA7C-135F-420D-8D20-B8B307F2B3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7691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file:///C:\Users\victoria.bomer\Desktop\2nd%20Year\French%202\Unit%203\French%20Revolution\French\Bishop.wmv" TargetMode="External"/><Relationship Id="rId1" Type="http://schemas.microsoft.com/office/2007/relationships/media" Target="file:///C:\Users\victoria.bomer\Desktop\2nd%20Year\French%202\Unit%203\French%20Revolution\French\Bishop.wmv"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Da_Vinci_Vitruve_Luc_Viatour.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Leviathan_gr.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Declaration_independence.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Diamond_Necklace_Marie_Antoinette.jp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2000"/>
          </a:xfrm>
        </p:spPr>
        <p:txBody>
          <a:bodyPr anchor="t" anchorCtr="0"/>
          <a:lstStyle/>
          <a:p>
            <a:pPr algn="ctr"/>
            <a:r>
              <a:rPr lang="en-US" dirty="0" smtClean="0"/>
              <a:t>THE FRENCH REVOLUTION</a:t>
            </a:r>
            <a:endParaRPr lang="en-US" dirty="0"/>
          </a:p>
        </p:txBody>
      </p:sp>
      <p:sp>
        <p:nvSpPr>
          <p:cNvPr id="3" name="Subtitle 2"/>
          <p:cNvSpPr>
            <a:spLocks noGrp="1"/>
          </p:cNvSpPr>
          <p:nvPr>
            <p:ph type="subTitle" idx="1"/>
          </p:nvPr>
        </p:nvSpPr>
        <p:spPr>
          <a:xfrm>
            <a:off x="685800" y="5410200"/>
            <a:ext cx="7772400" cy="429768"/>
          </a:xfrm>
        </p:spPr>
        <p:txBody>
          <a:bodyPr>
            <a:normAutofit/>
          </a:bodyPr>
          <a:lstStyle/>
          <a:p>
            <a:pPr algn="ctr"/>
            <a:r>
              <a:rPr lang="en-US" sz="2800" dirty="0" smtClean="0"/>
              <a:t>PART ONE: BACKGROUND TO THE REVOLUTION</a:t>
            </a:r>
            <a:endParaRPr lang="en-US" sz="2800" dirty="0"/>
          </a:p>
        </p:txBody>
      </p:sp>
      <p:pic>
        <p:nvPicPr>
          <p:cNvPr id="5" name="Picture 4" descr="David-Tennis Court Oath-1792A"/>
          <p:cNvPicPr>
            <a:picLocks noChangeAspect="1" noChangeArrowheads="1"/>
          </p:cNvPicPr>
          <p:nvPr/>
        </p:nvPicPr>
        <p:blipFill>
          <a:blip r:embed="rId2" cstate="print">
            <a:lum bright="-6000" contrast="6000"/>
          </a:blip>
          <a:srcRect/>
          <a:stretch>
            <a:fillRect/>
          </a:stretch>
        </p:blipFill>
        <p:spPr bwMode="auto">
          <a:xfrm>
            <a:off x="1752600" y="1219200"/>
            <a:ext cx="5562600" cy="3733141"/>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“ANCIEN” REGIME CONT’D</a:t>
            </a:r>
            <a:endParaRPr lang="en-CA" dirty="0"/>
          </a:p>
        </p:txBody>
      </p:sp>
      <p:sp>
        <p:nvSpPr>
          <p:cNvPr id="3" name="Content Placeholder 2"/>
          <p:cNvSpPr>
            <a:spLocks noGrp="1"/>
          </p:cNvSpPr>
          <p:nvPr>
            <p:ph idx="1"/>
          </p:nvPr>
        </p:nvSpPr>
        <p:spPr>
          <a:xfrm>
            <a:off x="457200" y="1775191"/>
            <a:ext cx="8229600" cy="1882409"/>
          </a:xfrm>
        </p:spPr>
        <p:txBody>
          <a:bodyPr>
            <a:normAutofit fontScale="77500" lnSpcReduction="20000"/>
          </a:bodyPr>
          <a:lstStyle/>
          <a:p>
            <a:pPr>
              <a:buNone/>
            </a:pPr>
            <a:r>
              <a:rPr lang="en-CA" dirty="0" smtClean="0"/>
              <a:t>	The land ownership system in France was also extremely good at promoting and maintaining the old order, as the clergy and nobility owned WAY more land than they should have, considering the small percentage of society they represented.  This created a huge wealth gap.</a:t>
            </a:r>
            <a:endParaRPr lang="en-CA" dirty="0"/>
          </a:p>
        </p:txBody>
      </p:sp>
      <p:pic>
        <p:nvPicPr>
          <p:cNvPr id="7" name="Picture 3"/>
          <p:cNvPicPr>
            <a:picLocks noChangeAspect="1" noChangeArrowheads="1"/>
          </p:cNvPicPr>
          <p:nvPr/>
        </p:nvPicPr>
        <p:blipFill>
          <a:blip r:embed="rId2" cstate="print">
            <a:lum contrast="18000"/>
          </a:blip>
          <a:srcRect l="1295" t="10001" r="1295" b="32857"/>
          <a:stretch>
            <a:fillRect/>
          </a:stretch>
        </p:blipFill>
        <p:spPr bwMode="auto">
          <a:xfrm>
            <a:off x="152400" y="3994822"/>
            <a:ext cx="8839200" cy="18805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3962400" cy="861774"/>
          </a:xfrm>
          <a:prstGeom prst="rect">
            <a:avLst/>
          </a:prstGeom>
          <a:noFill/>
        </p:spPr>
        <p:txBody>
          <a:bodyPr>
            <a:spAutoFit/>
          </a:bodyPr>
          <a:lstStyle/>
          <a:p>
            <a:pPr algn="ct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The 1</a:t>
            </a:r>
            <a:r>
              <a:rPr lang="en-US" sz="5000" baseline="30000" dirty="0">
                <a:ln>
                  <a:solidFill>
                    <a:srgbClr val="FF0000"/>
                  </a:solidFill>
                </a:ln>
                <a:solidFill>
                  <a:srgbClr val="002060"/>
                </a:solidFill>
                <a:latin typeface="Impact" pitchFamily="34" charset="0"/>
                <a:cs typeface="Arial" charset="0"/>
              </a:rPr>
              <a:t>st</a:t>
            </a:r>
            <a:r>
              <a:rPr lang="en-US" sz="5000" dirty="0">
                <a:ln>
                  <a:solidFill>
                    <a:srgbClr val="FF0000"/>
                  </a:solidFill>
                </a:ln>
                <a:solidFill>
                  <a:srgbClr val="002060"/>
                </a:solidFill>
                <a:latin typeface="Impact" pitchFamily="34" charset="0"/>
                <a:cs typeface="Arial" charset="0"/>
              </a:rPr>
              <a:t> Estate</a:t>
            </a:r>
          </a:p>
        </p:txBody>
      </p:sp>
      <p:pic>
        <p:nvPicPr>
          <p:cNvPr id="4" name="Bishop.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3886200" y="377825"/>
            <a:ext cx="5105400"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 y="1479550"/>
            <a:ext cx="3886200" cy="3016250"/>
          </a:xfrm>
          <a:prstGeom prst="rect">
            <a:avLst/>
          </a:prstGeom>
          <a:noFill/>
        </p:spPr>
        <p:txBody>
          <a:bodyPr>
            <a:spAutoFit/>
          </a:bodyPr>
          <a:lstStyle/>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Only </a:t>
            </a:r>
            <a:r>
              <a:rPr lang="en-US" sz="3200" dirty="0" smtClean="0">
                <a:solidFill>
                  <a:prstClr val="white"/>
                </a:solidFill>
                <a:effectLst>
                  <a:outerShdw blurRad="50800" dist="38100" dir="2700000" algn="tl" rotWithShape="0">
                    <a:prstClr val="black">
                      <a:alpha val="40000"/>
                    </a:prstClr>
                  </a:outerShdw>
                </a:effectLst>
                <a:latin typeface="Elephant" pitchFamily="18" charset="0"/>
                <a:cs typeface="Arial" charset="0"/>
              </a:rPr>
              <a:t>2% </a:t>
            </a: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of population</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Own 10% of land</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Pay </a:t>
            </a:r>
            <a:r>
              <a:rPr lang="en-US" sz="3200" u="sng" dirty="0">
                <a:solidFill>
                  <a:srgbClr val="FF0000"/>
                </a:solidFill>
                <a:effectLst>
                  <a:outerShdw blurRad="50800" dist="38100" dir="2700000" algn="tl" rotWithShape="0">
                    <a:prstClr val="black">
                      <a:alpha val="40000"/>
                    </a:prstClr>
                  </a:outerShdw>
                </a:effectLst>
                <a:latin typeface="Elephant" pitchFamily="18" charset="0"/>
                <a:cs typeface="Arial" charset="0"/>
              </a:rPr>
              <a:t>NO taxes</a:t>
            </a:r>
          </a:p>
        </p:txBody>
      </p:sp>
    </p:spTree>
    <p:extLst>
      <p:ext uri="{BB962C8B-B14F-4D97-AF65-F5344CB8AC3E}">
        <p14:creationId xmlns:p14="http://schemas.microsoft.com/office/powerpoint/2010/main" val="1717910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981" fill="hold"/>
                                        <p:tgtEl>
                                          <p:spTgt spid="4"/>
                                        </p:tgtEl>
                                      </p:cBhvr>
                                    </p:cmd>
                                  </p:childTnLst>
                                </p:cTn>
                              </p:par>
                              <p:par>
                                <p:cTn id="7" presetID="47" presetClass="entr" presetSubtype="0" fill="hold" nodeType="withEffect">
                                  <p:stCondLst>
                                    <p:cond delay="90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50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2"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lassconnection.s3.amazonaws.com/1879/flashcards/714064/jpg/380px-elijah_boardman_by_ea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52400"/>
            <a:ext cx="4800600" cy="861774"/>
          </a:xfrm>
          <a:prstGeom prst="rect">
            <a:avLst/>
          </a:prstGeom>
          <a:noFill/>
        </p:spPr>
        <p:txBody>
          <a:bodyPr>
            <a:spAutoFit/>
          </a:bodyPr>
          <a:lstStyle/>
          <a:p>
            <a:pPr algn="ct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The 2</a:t>
            </a:r>
            <a:r>
              <a:rPr lang="en-US" sz="5000" baseline="30000" dirty="0">
                <a:ln>
                  <a:solidFill>
                    <a:srgbClr val="FF0000"/>
                  </a:solidFill>
                </a:ln>
                <a:solidFill>
                  <a:srgbClr val="002060"/>
                </a:solidFill>
                <a:latin typeface="Impact" pitchFamily="34" charset="0"/>
                <a:cs typeface="Arial" charset="0"/>
              </a:rPr>
              <a:t>nd</a:t>
            </a:r>
            <a:r>
              <a:rPr lang="en-US" sz="5000" dirty="0">
                <a:ln>
                  <a:solidFill>
                    <a:srgbClr val="FF0000"/>
                  </a:solidFill>
                </a:ln>
                <a:solidFill>
                  <a:srgbClr val="002060"/>
                </a:solidFill>
                <a:latin typeface="Impact" pitchFamily="34" charset="0"/>
                <a:cs typeface="Arial" charset="0"/>
              </a:rPr>
              <a:t> Estate</a:t>
            </a:r>
          </a:p>
        </p:txBody>
      </p:sp>
      <p:sp>
        <p:nvSpPr>
          <p:cNvPr id="4" name="TextBox 3"/>
          <p:cNvSpPr txBox="1"/>
          <p:nvPr/>
        </p:nvSpPr>
        <p:spPr>
          <a:xfrm>
            <a:off x="76200" y="1066800"/>
            <a:ext cx="4648200" cy="5216813"/>
          </a:xfrm>
          <a:prstGeom prst="rect">
            <a:avLst/>
          </a:prstGeom>
          <a:noFill/>
        </p:spPr>
        <p:txBody>
          <a:bodyPr>
            <a:spAutoFit/>
          </a:bodyPr>
          <a:lstStyle/>
          <a:p>
            <a:pPr marL="457200" indent="-457200" fontAlgn="base">
              <a:spcBef>
                <a:spcPct val="0"/>
              </a:spcBef>
              <a:spcAft>
                <a:spcPts val="1800"/>
              </a:spcAft>
              <a:buFont typeface="Arial" pitchFamily="34" charset="0"/>
              <a:buChar char="•"/>
              <a:defRPr/>
            </a:pPr>
            <a:r>
              <a:rPr lang="en-US" sz="3200" dirty="0" smtClean="0">
                <a:solidFill>
                  <a:prstClr val="white"/>
                </a:solidFill>
                <a:effectLst>
                  <a:outerShdw blurRad="50800" dist="38100" dir="2700000" algn="tl" rotWithShape="0">
                    <a:prstClr val="black">
                      <a:alpha val="40000"/>
                    </a:prstClr>
                  </a:outerShdw>
                </a:effectLst>
                <a:latin typeface="Elephant" pitchFamily="18" charset="0"/>
                <a:cs typeface="Arial" charset="0"/>
              </a:rPr>
              <a:t>1.5- 3</a:t>
            </a: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 of population</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Own </a:t>
            </a:r>
            <a:r>
              <a:rPr lang="en-US" sz="3200" dirty="0" smtClean="0">
                <a:solidFill>
                  <a:prstClr val="white"/>
                </a:solidFill>
                <a:effectLst>
                  <a:outerShdw blurRad="50800" dist="38100" dir="2700000" algn="tl" rotWithShape="0">
                    <a:prstClr val="black">
                      <a:alpha val="40000"/>
                    </a:prstClr>
                  </a:outerShdw>
                </a:effectLst>
                <a:latin typeface="Elephant" pitchFamily="18" charset="0"/>
                <a:cs typeface="Arial" charset="0"/>
              </a:rPr>
              <a:t>20-25% </a:t>
            </a: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of the land</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Pay </a:t>
            </a:r>
            <a:r>
              <a:rPr lang="en-US" sz="3200" u="sng" dirty="0">
                <a:solidFill>
                  <a:srgbClr val="FF0000"/>
                </a:solidFill>
                <a:effectLst>
                  <a:outerShdw blurRad="50800" dist="38100" dir="2700000" algn="tl" rotWithShape="0">
                    <a:prstClr val="black">
                      <a:alpha val="40000"/>
                    </a:prstClr>
                  </a:outerShdw>
                </a:effectLst>
                <a:latin typeface="Elephant" pitchFamily="18" charset="0"/>
                <a:cs typeface="Arial" charset="0"/>
              </a:rPr>
              <a:t>NO TAXES</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Control government &amp; live off collected tax money</a:t>
            </a:r>
          </a:p>
        </p:txBody>
      </p:sp>
    </p:spTree>
    <p:extLst>
      <p:ext uri="{BB962C8B-B14F-4D97-AF65-F5344CB8AC3E}">
        <p14:creationId xmlns:p14="http://schemas.microsoft.com/office/powerpoint/2010/main" val="120650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47" presetClass="entr" presetSubtype="0" fill="hold" nodeType="afterEffect">
                                  <p:stCondLst>
                                    <p:cond delay="30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7000"/>
                            </p:stCondLst>
                            <p:childTnLst>
                              <p:par>
                                <p:cTn id="17" presetID="47" presetClass="entr" presetSubtype="0" fill="hold" nodeType="afterEffect">
                                  <p:stCondLst>
                                    <p:cond delay="3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1000"/>
                            </p:stCondLst>
                            <p:childTnLst>
                              <p:par>
                                <p:cTn id="23" presetID="47" presetClass="entr" presetSubtype="0" fill="hold" nodeType="afterEffect">
                                  <p:stCondLst>
                                    <p:cond delay="3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4/43/Sans-culotte.jpg"/>
          <p:cNvPicPr>
            <a:picLocks noChangeAspect="1" noChangeArrowheads="1"/>
          </p:cNvPicPr>
          <p:nvPr/>
        </p:nvPicPr>
        <p:blipFill>
          <a:blip r:embed="rId2">
            <a:extLst>
              <a:ext uri="{28A0092B-C50C-407E-A947-70E740481C1C}">
                <a14:useLocalDpi xmlns:a14="http://schemas.microsoft.com/office/drawing/2010/main" val="0"/>
              </a:ext>
            </a:extLst>
          </a:blip>
          <a:srcRect r="13522"/>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43400" y="152400"/>
            <a:ext cx="4572000" cy="861774"/>
          </a:xfrm>
          <a:prstGeom prst="rect">
            <a:avLst/>
          </a:prstGeom>
          <a:noFill/>
        </p:spPr>
        <p:txBody>
          <a:bodyPr>
            <a:spAutoFit/>
          </a:bodyPr>
          <a:lstStyle/>
          <a:p>
            <a:pPr algn="ct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The 3</a:t>
            </a:r>
            <a:r>
              <a:rPr lang="en-US" sz="5000" baseline="30000" dirty="0">
                <a:ln>
                  <a:solidFill>
                    <a:srgbClr val="FF0000"/>
                  </a:solidFill>
                </a:ln>
                <a:solidFill>
                  <a:srgbClr val="002060"/>
                </a:solidFill>
                <a:latin typeface="Impact" pitchFamily="34" charset="0"/>
                <a:cs typeface="Arial" charset="0"/>
              </a:rPr>
              <a:t>rd</a:t>
            </a:r>
            <a:r>
              <a:rPr lang="en-US" sz="5000" dirty="0">
                <a:ln>
                  <a:solidFill>
                    <a:srgbClr val="FF0000"/>
                  </a:solidFill>
                </a:ln>
                <a:solidFill>
                  <a:srgbClr val="002060"/>
                </a:solidFill>
                <a:latin typeface="Impact" pitchFamily="34" charset="0"/>
                <a:cs typeface="Arial" charset="0"/>
              </a:rPr>
              <a:t> Estate</a:t>
            </a:r>
          </a:p>
        </p:txBody>
      </p:sp>
      <p:sp>
        <p:nvSpPr>
          <p:cNvPr id="4" name="TextBox 3"/>
          <p:cNvSpPr txBox="1"/>
          <p:nvPr/>
        </p:nvSpPr>
        <p:spPr>
          <a:xfrm>
            <a:off x="4343400" y="1149350"/>
            <a:ext cx="4800600" cy="3246438"/>
          </a:xfrm>
          <a:prstGeom prst="rect">
            <a:avLst/>
          </a:prstGeom>
          <a:noFill/>
        </p:spPr>
        <p:txBody>
          <a:bodyPr>
            <a:spAutoFit/>
          </a:bodyPr>
          <a:lstStyle/>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95% of population</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Almost no say in government</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Pay all the taxes</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38100" dir="2700000" algn="tl" rotWithShape="0">
                    <a:prstClr val="black">
                      <a:alpha val="40000"/>
                    </a:prstClr>
                  </a:outerShdw>
                </a:effectLst>
                <a:latin typeface="Elephant" pitchFamily="18" charset="0"/>
                <a:cs typeface="Arial" charset="0"/>
              </a:rPr>
              <a:t>Pay tithes to Church</a:t>
            </a:r>
          </a:p>
        </p:txBody>
      </p:sp>
    </p:spTree>
    <p:extLst>
      <p:ext uri="{BB962C8B-B14F-4D97-AF65-F5344CB8AC3E}">
        <p14:creationId xmlns:p14="http://schemas.microsoft.com/office/powerpoint/2010/main" val="4223318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9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DEATH</a:t>
            </a:r>
            <a:endParaRPr lang="en-US" dirty="0"/>
          </a:p>
        </p:txBody>
      </p:sp>
      <p:sp>
        <p:nvSpPr>
          <p:cNvPr id="3" name="Content Placeholder 2"/>
          <p:cNvSpPr>
            <a:spLocks noGrp="1"/>
          </p:cNvSpPr>
          <p:nvPr>
            <p:ph idx="1"/>
          </p:nvPr>
        </p:nvSpPr>
        <p:spPr>
          <a:xfrm>
            <a:off x="457200" y="1775191"/>
            <a:ext cx="8229600" cy="2339609"/>
          </a:xfrm>
        </p:spPr>
        <p:txBody>
          <a:bodyPr>
            <a:normAutofit fontScale="77500" lnSpcReduction="20000"/>
          </a:bodyPr>
          <a:lstStyle/>
          <a:p>
            <a:pPr>
              <a:buNone/>
            </a:pPr>
            <a:r>
              <a:rPr lang="en-US" dirty="0" smtClean="0"/>
              <a:t>	Whoa – wait a second!  The Black Death? How can that be a cause of the Revolution? That was way back in 1348!  That’s nowhere </a:t>
            </a:r>
            <a:r>
              <a:rPr lang="en-US" i="1" dirty="0" smtClean="0"/>
              <a:t>near </a:t>
            </a:r>
            <a:r>
              <a:rPr lang="en-US" dirty="0" smtClean="0"/>
              <a:t>the time of the French Revolution.  </a:t>
            </a:r>
          </a:p>
          <a:p>
            <a:pPr>
              <a:buNone/>
            </a:pPr>
            <a:endParaRPr lang="en-US" dirty="0" smtClean="0"/>
          </a:p>
          <a:p>
            <a:pPr>
              <a:buNone/>
            </a:pPr>
            <a:r>
              <a:rPr lang="en-US" dirty="0" smtClean="0"/>
              <a:t>	True, but it can be argued that there’s a connection.  </a:t>
            </a:r>
          </a:p>
          <a:p>
            <a:pPr>
              <a:buNone/>
            </a:pPr>
            <a:endParaRPr lang="en-US" dirty="0" smtClean="0"/>
          </a:p>
          <a:p>
            <a:pPr>
              <a:buNone/>
            </a:pPr>
            <a:r>
              <a:rPr lang="en-US" dirty="0" smtClean="0"/>
              <a:t>	Here’s how…</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733800" y="3479727"/>
            <a:ext cx="4495800" cy="3378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BLACK DEATH CONT’D</a:t>
            </a:r>
            <a:endParaRPr lang="en-CA" dirty="0"/>
          </a:p>
        </p:txBody>
      </p:sp>
      <p:sp>
        <p:nvSpPr>
          <p:cNvPr id="3" name="Content Placeholder 2"/>
          <p:cNvSpPr>
            <a:spLocks noGrp="1"/>
          </p:cNvSpPr>
          <p:nvPr>
            <p:ph idx="1"/>
          </p:nvPr>
        </p:nvSpPr>
        <p:spPr>
          <a:xfrm>
            <a:off x="457200" y="1600200"/>
            <a:ext cx="8229600" cy="5082809"/>
          </a:xfrm>
        </p:spPr>
        <p:txBody>
          <a:bodyPr>
            <a:normAutofit fontScale="85000" lnSpcReduction="20000"/>
          </a:bodyPr>
          <a:lstStyle/>
          <a:p>
            <a:pPr>
              <a:buNone/>
            </a:pPr>
            <a:r>
              <a:rPr lang="en-US" dirty="0" smtClean="0"/>
              <a:t>	The Black Death was the first “global” pandemic.  It struck Europe in the mid 14</a:t>
            </a:r>
            <a:r>
              <a:rPr lang="en-US" baseline="30000" dirty="0" smtClean="0"/>
              <a:t>th</a:t>
            </a:r>
            <a:r>
              <a:rPr lang="en-US" dirty="0" smtClean="0"/>
              <a:t> century, and boy, was it good at one thing – KILLING PEOPLE.</a:t>
            </a:r>
          </a:p>
          <a:p>
            <a:endParaRPr lang="en-US" dirty="0" smtClean="0"/>
          </a:p>
          <a:p>
            <a:pPr>
              <a:buNone/>
            </a:pPr>
            <a:r>
              <a:rPr lang="en-US" dirty="0" smtClean="0"/>
              <a:t>	It spread due to bacteria found in rats and their fleas that infect the human lymphatic system and cause “buboes” (swellings) – hence the “bubonic plague” (or as many called it, the plain old “plague”).</a:t>
            </a:r>
          </a:p>
          <a:p>
            <a:pPr>
              <a:buNone/>
            </a:pPr>
            <a:endParaRPr lang="en-US" dirty="0" smtClean="0"/>
          </a:p>
          <a:p>
            <a:pPr>
              <a:buNone/>
            </a:pPr>
            <a:r>
              <a:rPr lang="en-US" dirty="0" smtClean="0"/>
              <a:t>	It was thought that the bacteria was brought back to Europe when trade along the Silk Road (between China) opened up around that time.</a:t>
            </a:r>
          </a:p>
          <a:p>
            <a:pPr>
              <a:buNone/>
            </a:pPr>
            <a:endParaRPr lang="en-US" dirty="0" smtClean="0"/>
          </a:p>
          <a:p>
            <a:pPr>
              <a:buNone/>
            </a:pPr>
            <a:r>
              <a:rPr lang="en-US" dirty="0" smtClean="0"/>
              <a:t>	</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BLACK DEATH, CONT’D</a:t>
            </a:r>
            <a:endParaRPr lang="en-CA" dirty="0"/>
          </a:p>
        </p:txBody>
      </p:sp>
      <p:sp>
        <p:nvSpPr>
          <p:cNvPr id="3" name="Content Placeholder 2"/>
          <p:cNvSpPr>
            <a:spLocks noGrp="1"/>
          </p:cNvSpPr>
          <p:nvPr>
            <p:ph idx="1"/>
          </p:nvPr>
        </p:nvSpPr>
        <p:spPr>
          <a:xfrm>
            <a:off x="0" y="1676400"/>
            <a:ext cx="5029200" cy="4625609"/>
          </a:xfrm>
        </p:spPr>
        <p:txBody>
          <a:bodyPr>
            <a:normAutofit fontScale="85000" lnSpcReduction="10000"/>
          </a:bodyPr>
          <a:lstStyle/>
          <a:p>
            <a:pPr>
              <a:buNone/>
            </a:pPr>
            <a:r>
              <a:rPr lang="en-US" dirty="0" smtClean="0"/>
              <a:t>	The plague killed millions, reducing the world’s population from an estimated 450 million at the time to 375 million, and Europe, which was hardest hit, lost 40-60% of all its people.</a:t>
            </a:r>
          </a:p>
          <a:p>
            <a:pPr>
              <a:buNone/>
            </a:pPr>
            <a:endParaRPr lang="en-US" dirty="0" smtClean="0"/>
          </a:p>
          <a:p>
            <a:pPr>
              <a:buNone/>
            </a:pPr>
            <a:r>
              <a:rPr lang="en-US" dirty="0" smtClean="0"/>
              <a:t>	It was biblical in proportion, and indeed, many people thought it was the end of the world.</a:t>
            </a:r>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5029200" y="2209800"/>
            <a:ext cx="385482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BLACK DEATH CONT’D</a:t>
            </a:r>
            <a:endParaRPr lang="en-CA" dirty="0"/>
          </a:p>
        </p:txBody>
      </p:sp>
      <p:sp>
        <p:nvSpPr>
          <p:cNvPr id="3" name="Content Placeholder 2"/>
          <p:cNvSpPr>
            <a:spLocks noGrp="1"/>
          </p:cNvSpPr>
          <p:nvPr>
            <p:ph idx="1"/>
          </p:nvPr>
        </p:nvSpPr>
        <p:spPr/>
        <p:txBody>
          <a:bodyPr>
            <a:normAutofit fontScale="92500" lnSpcReduction="20000"/>
          </a:bodyPr>
          <a:lstStyle/>
          <a:p>
            <a:pPr>
              <a:buNone/>
            </a:pPr>
            <a:r>
              <a:rPr lang="en-CA" dirty="0" smtClean="0"/>
              <a:t>	However, the Black Death had some far-reaching consequences, not all of them bad.  </a:t>
            </a:r>
          </a:p>
          <a:p>
            <a:pPr>
              <a:buNone/>
            </a:pPr>
            <a:endParaRPr lang="en-CA" dirty="0" smtClean="0"/>
          </a:p>
          <a:p>
            <a:pPr>
              <a:buNone/>
            </a:pPr>
            <a:r>
              <a:rPr lang="en-CA" dirty="0" smtClean="0"/>
              <a:t>	The population that was left after the Black Death was over was very young, and the young brought a lot of fresh, new ideas about how things should be done with them.</a:t>
            </a:r>
          </a:p>
          <a:p>
            <a:pPr>
              <a:buNone/>
            </a:pPr>
            <a:endParaRPr lang="en-CA" dirty="0" smtClean="0"/>
          </a:p>
          <a:p>
            <a:pPr>
              <a:buNone/>
            </a:pPr>
            <a:r>
              <a:rPr lang="en-CA" dirty="0" smtClean="0"/>
              <a:t>	The aftermath left people to rebuild society, and a lot of people thought about how society could be built back </a:t>
            </a:r>
            <a:r>
              <a:rPr lang="en-CA" i="1" dirty="0" smtClean="0"/>
              <a:t>better </a:t>
            </a:r>
            <a:r>
              <a:rPr lang="en-CA" dirty="0" smtClean="0"/>
              <a:t>than it was before.</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RENAISSANCE</a:t>
            </a:r>
            <a:endParaRPr lang="en-CA" dirty="0"/>
          </a:p>
        </p:txBody>
      </p:sp>
      <p:sp>
        <p:nvSpPr>
          <p:cNvPr id="3" name="Content Placeholder 2"/>
          <p:cNvSpPr>
            <a:spLocks noGrp="1"/>
          </p:cNvSpPr>
          <p:nvPr>
            <p:ph idx="1"/>
          </p:nvPr>
        </p:nvSpPr>
        <p:spPr>
          <a:xfrm>
            <a:off x="2971800" y="1775191"/>
            <a:ext cx="5715000" cy="4625609"/>
          </a:xfrm>
        </p:spPr>
        <p:txBody>
          <a:bodyPr>
            <a:normAutofit fontScale="92500" lnSpcReduction="20000"/>
          </a:bodyPr>
          <a:lstStyle/>
          <a:p>
            <a:pPr>
              <a:buNone/>
            </a:pPr>
            <a:r>
              <a:rPr lang="en-CA" dirty="0" smtClean="0"/>
              <a:t>	“Renaissance” actually means, “rebirth” and many historians believe the Renaissance was only possible after a catastrophe as great as the Black Death.</a:t>
            </a:r>
          </a:p>
          <a:p>
            <a:pPr>
              <a:buNone/>
            </a:pPr>
            <a:endParaRPr lang="en-CA" dirty="0" smtClean="0"/>
          </a:p>
          <a:p>
            <a:pPr>
              <a:buNone/>
            </a:pPr>
            <a:r>
              <a:rPr lang="en-CA" dirty="0" smtClean="0"/>
              <a:t>	The Renaissance was a far-reaching cultural movement that spread across Europe from the 14</a:t>
            </a:r>
            <a:r>
              <a:rPr lang="en-CA" baseline="30000" dirty="0" smtClean="0"/>
              <a:t>th</a:t>
            </a:r>
            <a:r>
              <a:rPr lang="en-CA" dirty="0" smtClean="0"/>
              <a:t> to the 17</a:t>
            </a:r>
            <a:r>
              <a:rPr lang="en-CA" baseline="30000" dirty="0" smtClean="0"/>
              <a:t>th</a:t>
            </a:r>
            <a:r>
              <a:rPr lang="en-CA" dirty="0" smtClean="0"/>
              <a:t> century, in which people took a great interest in “humanist” pursuits.</a:t>
            </a:r>
            <a:endParaRPr lang="en-CA" dirty="0"/>
          </a:p>
        </p:txBody>
      </p:sp>
      <p:pic>
        <p:nvPicPr>
          <p:cNvPr id="25602" name="Picture 2" descr="http://upload.wikimedia.org/wikipedia/commons/thumb/2/22/Da_Vinci_Vitruve_Luc_Viatour.jpg/220px-Da_Vinci_Vitruve_Luc_Viatour.jpg">
            <a:hlinkClick r:id="rId2"/>
          </p:cNvPr>
          <p:cNvPicPr>
            <a:picLocks noChangeAspect="1" noChangeArrowheads="1"/>
          </p:cNvPicPr>
          <p:nvPr/>
        </p:nvPicPr>
        <p:blipFill>
          <a:blip r:embed="rId3" cstate="print"/>
          <a:srcRect/>
          <a:stretch>
            <a:fillRect/>
          </a:stretch>
        </p:blipFill>
        <p:spPr bwMode="auto">
          <a:xfrm>
            <a:off x="228600" y="1905000"/>
            <a:ext cx="2971800" cy="40389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 CONT’D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Scholars and others in this period were re-discovering old texts from the Greek and Roman periods, and were also re-thinking their approach to religion.</a:t>
            </a:r>
          </a:p>
          <a:p>
            <a:pPr>
              <a:buNone/>
            </a:pPr>
            <a:endParaRPr lang="en-US" dirty="0" smtClean="0"/>
          </a:p>
          <a:p>
            <a:pPr>
              <a:buNone/>
            </a:pPr>
            <a:r>
              <a:rPr lang="en-US" dirty="0" smtClean="0"/>
              <a:t>	People didn’t abandon religion – quite the opposite – but they did start spending a lot more time thinking about life on Earth and less about the afterlife.</a:t>
            </a:r>
          </a:p>
          <a:p>
            <a:pPr>
              <a:buNone/>
            </a:pPr>
            <a:endParaRPr lang="en-US" dirty="0" smtClean="0"/>
          </a:p>
          <a:p>
            <a:pPr>
              <a:buNone/>
            </a:pPr>
            <a:r>
              <a:rPr lang="en-US" dirty="0" smtClean="0"/>
              <a:t>	This inspired generations of Europeans, and many famous thinkers, scientists and artists are associated with this time period, including Martin Luther, Michelangelo, Leonardo </a:t>
            </a:r>
            <a:r>
              <a:rPr lang="en-US" dirty="0" err="1" smtClean="0"/>
              <a:t>Da</a:t>
            </a:r>
            <a:r>
              <a:rPr lang="en-US" dirty="0" smtClean="0"/>
              <a:t> Vinci, Rene </a:t>
            </a:r>
            <a:r>
              <a:rPr lang="en-US" dirty="0" err="1" smtClean="0"/>
              <a:t>DesCartes</a:t>
            </a:r>
            <a:r>
              <a:rPr lang="en-US" dirty="0" smtClean="0"/>
              <a:t>, Copernicus, Isaac Newton and William Shakespeare.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772400" cy="4572000"/>
          </a:xfrm>
        </p:spPr>
        <p:txBody>
          <a:bodyPr>
            <a:normAutofit fontScale="85000" lnSpcReduction="20000"/>
          </a:bodyPr>
          <a:lstStyle/>
          <a:p>
            <a:pPr>
              <a:buNone/>
            </a:pPr>
            <a:r>
              <a:rPr lang="en-US" dirty="0" smtClean="0"/>
              <a:t>	Which one?  That’s the problem with revolutions.  There’s just so darn many of them.  In France, revolution has happened a number of times.  There were two major ones – the Revolution of 1789 and the Revolution of 1848.  And those were actually a series of events that lasted </a:t>
            </a:r>
            <a:r>
              <a:rPr lang="en-US" i="1" dirty="0" smtClean="0"/>
              <a:t>years</a:t>
            </a:r>
            <a:r>
              <a:rPr lang="en-US" dirty="0" smtClean="0"/>
              <a:t>.  </a:t>
            </a:r>
          </a:p>
          <a:p>
            <a:pPr>
              <a:buNone/>
            </a:pPr>
            <a:endParaRPr lang="en-US" dirty="0" smtClean="0"/>
          </a:p>
          <a:p>
            <a:pPr>
              <a:buNone/>
            </a:pPr>
            <a:r>
              <a:rPr lang="en-US" dirty="0" smtClean="0"/>
              <a:t>	However, we’re going to look at the one that is most well-known as </a:t>
            </a:r>
            <a:r>
              <a:rPr lang="en-US" u="sng" dirty="0" smtClean="0"/>
              <a:t>the</a:t>
            </a:r>
            <a:r>
              <a:rPr lang="en-US" dirty="0" smtClean="0"/>
              <a:t> French Revolution – that of 1789-1799 – which forever transformed France, and the rest of Europe, and led it away from control by the monarchy.</a:t>
            </a:r>
            <a:endParaRPr lang="en-US" dirty="0"/>
          </a:p>
        </p:txBody>
      </p:sp>
      <p:sp>
        <p:nvSpPr>
          <p:cNvPr id="7"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500" b="1" dirty="0" smtClean="0">
                <a:solidFill>
                  <a:schemeClr val="accent1">
                    <a:satMod val="150000"/>
                  </a:schemeClr>
                </a:solidFill>
                <a:latin typeface="+mj-lt"/>
                <a:ea typeface="+mj-ea"/>
                <a:cs typeface="+mj-cs"/>
              </a:rPr>
              <a:t>INTRODUCTION</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idx="1"/>
          </p:nvPr>
        </p:nvSpPr>
        <p:spPr>
          <a:xfrm>
            <a:off x="304800" y="1752600"/>
            <a:ext cx="5181600" cy="4800600"/>
          </a:xfrm>
        </p:spPr>
        <p:txBody>
          <a:bodyPr>
            <a:normAutofit fontScale="85000" lnSpcReduction="20000"/>
          </a:bodyPr>
          <a:lstStyle/>
          <a:p>
            <a:pPr>
              <a:buNone/>
            </a:pPr>
            <a:r>
              <a:rPr lang="en-US" dirty="0" smtClean="0"/>
              <a:t>	The Renaissance paved the way for the Enlightenment, which was a sort of “revolution” in the 18</a:t>
            </a:r>
            <a:r>
              <a:rPr lang="en-US" baseline="30000" dirty="0" smtClean="0"/>
              <a:t>th</a:t>
            </a:r>
            <a:r>
              <a:rPr lang="en-US" dirty="0" smtClean="0"/>
              <a:t> century in which people began to believe that </a:t>
            </a:r>
            <a:r>
              <a:rPr lang="en-US" i="1" dirty="0" smtClean="0"/>
              <a:t>reason</a:t>
            </a:r>
            <a:r>
              <a:rPr lang="en-US" dirty="0" smtClean="0"/>
              <a:t> was the primary source of legitimacy and authority.</a:t>
            </a:r>
          </a:p>
          <a:p>
            <a:pPr>
              <a:buNone/>
            </a:pPr>
            <a:endParaRPr lang="en-US" dirty="0" smtClean="0"/>
          </a:p>
          <a:p>
            <a:pPr>
              <a:buNone/>
            </a:pPr>
            <a:r>
              <a:rPr lang="en-US" dirty="0" smtClean="0"/>
              <a:t>	Enlightenment thinkers such as Thomas Hobbes, Voltaire, Montesquieu and John Locke, advocated rights for individuals and representation of the people.</a:t>
            </a:r>
            <a:endParaRPr lang="en-US" dirty="0"/>
          </a:p>
        </p:txBody>
      </p:sp>
      <p:pic>
        <p:nvPicPr>
          <p:cNvPr id="30722" name="Picture 2" descr="http://upload.wikimedia.org/wikipedia/commons/thumb/d/db/Leviathan_gr.jpg/220px-Leviathan_gr.jpg">
            <a:hlinkClick r:id="rId2"/>
          </p:cNvPr>
          <p:cNvPicPr>
            <a:picLocks noChangeAspect="1" noChangeArrowheads="1"/>
          </p:cNvPicPr>
          <p:nvPr/>
        </p:nvPicPr>
        <p:blipFill>
          <a:blip r:embed="rId3" cstate="print"/>
          <a:srcRect/>
          <a:stretch>
            <a:fillRect/>
          </a:stretch>
        </p:blipFill>
        <p:spPr bwMode="auto">
          <a:xfrm>
            <a:off x="5867400" y="1752600"/>
            <a:ext cx="3048000" cy="46828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 CONT’D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While not all Enlightenment thinkers were against the monarchy, many of them were, and as a powerful educated merchant class developed in Europe that was apart from the nobility, many of them felt that the system of government as it was didn’t really represent them and wasn’t very reasonable.</a:t>
            </a:r>
          </a:p>
          <a:p>
            <a:pPr>
              <a:buNone/>
            </a:pPr>
            <a:endParaRPr lang="en-US" dirty="0" smtClean="0"/>
          </a:p>
          <a:p>
            <a:pPr>
              <a:buNone/>
            </a:pPr>
            <a:r>
              <a:rPr lang="en-US" dirty="0" smtClean="0"/>
              <a:t>	This was particularly true for many British colonists living abroad, as many of them felt that they should have more of a say as to how they were governed.  For 13 colonies in North America, the perceived injustices against them would lead them to a revolution of their own…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Enlightenment</a:t>
            </a:r>
            <a:endParaRPr lang="en-US" dirty="0"/>
          </a:p>
        </p:txBody>
      </p:sp>
      <p:sp>
        <p:nvSpPr>
          <p:cNvPr id="3" name="Content Placeholder 2"/>
          <p:cNvSpPr>
            <a:spLocks noGrp="1"/>
          </p:cNvSpPr>
          <p:nvPr>
            <p:ph idx="1"/>
          </p:nvPr>
        </p:nvSpPr>
        <p:spPr/>
        <p:txBody>
          <a:bodyPr/>
          <a:lstStyle/>
          <a:p>
            <a:r>
              <a:rPr lang="en-US" dirty="0" smtClean="0"/>
              <a:t>Appealed </a:t>
            </a:r>
            <a:r>
              <a:rPr lang="en-US" dirty="0"/>
              <a:t>to </a:t>
            </a:r>
            <a:r>
              <a:rPr lang="en-US" dirty="0" smtClean="0"/>
              <a:t>bourgeoisie </a:t>
            </a:r>
            <a:r>
              <a:rPr lang="en-US" dirty="0"/>
              <a:t>grievances</a:t>
            </a:r>
          </a:p>
          <a:p>
            <a:r>
              <a:rPr lang="en-US" dirty="0" smtClean="0"/>
              <a:t>Challenged </a:t>
            </a:r>
            <a:r>
              <a:rPr lang="en-US" dirty="0"/>
              <a:t>the absolute right to rule</a:t>
            </a:r>
          </a:p>
          <a:p>
            <a:r>
              <a:rPr lang="en-US" dirty="0" smtClean="0"/>
              <a:t>Liberal </a:t>
            </a:r>
            <a:r>
              <a:rPr lang="en-US" dirty="0"/>
              <a:t>society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19400"/>
            <a:ext cx="512064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104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REVOLUTION</a:t>
            </a:r>
            <a:endParaRPr lang="en-US" dirty="0"/>
          </a:p>
        </p:txBody>
      </p:sp>
      <p:sp>
        <p:nvSpPr>
          <p:cNvPr id="3" name="Content Placeholder 2"/>
          <p:cNvSpPr>
            <a:spLocks noGrp="1"/>
          </p:cNvSpPr>
          <p:nvPr>
            <p:ph idx="1"/>
          </p:nvPr>
        </p:nvSpPr>
        <p:spPr>
          <a:xfrm>
            <a:off x="0" y="1524001"/>
            <a:ext cx="9144000" cy="2362200"/>
          </a:xfrm>
        </p:spPr>
        <p:txBody>
          <a:bodyPr>
            <a:normAutofit fontScale="70000" lnSpcReduction="20000"/>
          </a:bodyPr>
          <a:lstStyle/>
          <a:p>
            <a:pPr>
              <a:buNone/>
            </a:pPr>
            <a:r>
              <a:rPr lang="en-US" dirty="0" smtClean="0"/>
              <a:t>	In 1776, colonies in what was then British North America joined together and declared themselves to be a separate country – the United States of America.</a:t>
            </a:r>
          </a:p>
          <a:p>
            <a:pPr>
              <a:buNone/>
            </a:pPr>
            <a:endParaRPr lang="en-US" dirty="0" smtClean="0"/>
          </a:p>
          <a:p>
            <a:pPr>
              <a:buNone/>
            </a:pPr>
            <a:r>
              <a:rPr lang="en-US" dirty="0" smtClean="0"/>
              <a:t>	Led by such Enlightenment thinkers as Thomas Jefferson, the colonists would shake off control by Britain and establish a new country with a system of government that has been the basis for other democracies around the world.</a:t>
            </a:r>
            <a:endParaRPr lang="en-US" dirty="0"/>
          </a:p>
        </p:txBody>
      </p:sp>
      <p:pic>
        <p:nvPicPr>
          <p:cNvPr id="32770" name="Picture 2" descr="About 50 men, most of them seated, are in a large meeting room. Most are focused on the five men standing in the center of the room. The tallest of the five is laying a document on a table.">
            <a:hlinkClick r:id="rId2"/>
          </p:cNvPr>
          <p:cNvPicPr>
            <a:picLocks noChangeAspect="1" noChangeArrowheads="1"/>
          </p:cNvPicPr>
          <p:nvPr/>
        </p:nvPicPr>
        <p:blipFill>
          <a:blip r:embed="rId3" cstate="print"/>
          <a:srcRect/>
          <a:stretch>
            <a:fillRect/>
          </a:stretch>
        </p:blipFill>
        <p:spPr bwMode="auto">
          <a:xfrm>
            <a:off x="2438400" y="3886200"/>
            <a:ext cx="4267200" cy="28021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REV., CONT’D</a:t>
            </a:r>
            <a:endParaRPr lang="en-US" dirty="0"/>
          </a:p>
        </p:txBody>
      </p:sp>
      <p:sp>
        <p:nvSpPr>
          <p:cNvPr id="3" name="Content Placeholder 2"/>
          <p:cNvSpPr>
            <a:spLocks noGrp="1"/>
          </p:cNvSpPr>
          <p:nvPr>
            <p:ph idx="1"/>
          </p:nvPr>
        </p:nvSpPr>
        <p:spPr>
          <a:xfrm>
            <a:off x="457200" y="1600201"/>
            <a:ext cx="8229600" cy="5029200"/>
          </a:xfrm>
        </p:spPr>
        <p:txBody>
          <a:bodyPr>
            <a:normAutofit fontScale="70000" lnSpcReduction="20000"/>
          </a:bodyPr>
          <a:lstStyle/>
          <a:p>
            <a:pPr>
              <a:buNone/>
            </a:pPr>
            <a:r>
              <a:rPr lang="en-US" dirty="0" smtClean="0"/>
              <a:t>	It was a really big deal.  No country had been established this way before, and people took notice.  </a:t>
            </a:r>
          </a:p>
          <a:p>
            <a:pPr>
              <a:buNone/>
            </a:pPr>
            <a:endParaRPr lang="en-US" dirty="0" smtClean="0"/>
          </a:p>
          <a:p>
            <a:pPr>
              <a:buNone/>
            </a:pPr>
            <a:r>
              <a:rPr lang="en-US" dirty="0" smtClean="0"/>
              <a:t>	In fact, the Americans were helped every step of the way in their fight against Britain by its enemy, France (the French just </a:t>
            </a:r>
            <a:r>
              <a:rPr lang="en-US" i="1" dirty="0" smtClean="0"/>
              <a:t>loved</a:t>
            </a:r>
            <a:r>
              <a:rPr lang="en-US" dirty="0" smtClean="0"/>
              <a:t> the fact that Britain was now going to lose a big chunk of its overseas empire, and wanted to do everything they could to help the process).  </a:t>
            </a:r>
          </a:p>
          <a:p>
            <a:pPr>
              <a:buNone/>
            </a:pPr>
            <a:endParaRPr lang="en-US" dirty="0" smtClean="0"/>
          </a:p>
          <a:p>
            <a:pPr>
              <a:buNone/>
            </a:pPr>
            <a:r>
              <a:rPr lang="en-US" dirty="0" smtClean="0"/>
              <a:t>	The French actually committed substantial resources to help the colonists in their revolution – this actually hurt France as </a:t>
            </a:r>
            <a:r>
              <a:rPr lang="en-US" smtClean="0"/>
              <a:t>it drained </a:t>
            </a:r>
            <a:r>
              <a:rPr lang="en-US" dirty="0" smtClean="0"/>
              <a:t>its already low treasury.</a:t>
            </a:r>
          </a:p>
          <a:p>
            <a:pPr>
              <a:buNone/>
            </a:pPr>
            <a:r>
              <a:rPr lang="en-US" dirty="0" smtClean="0"/>
              <a:t>	</a:t>
            </a:r>
          </a:p>
          <a:p>
            <a:pPr>
              <a:buNone/>
            </a:pPr>
            <a:r>
              <a:rPr lang="en-US" dirty="0" smtClean="0"/>
              <a:t>	However, this help had another unexpected consequence – the Americans’ ideas kind of rubbed off on the French.  Many of them got caught up in the Americans’ passionate fight against a tyrannical monarchy and thought, “Well, hey, if </a:t>
            </a:r>
            <a:r>
              <a:rPr lang="en-US" i="1" dirty="0" smtClean="0"/>
              <a:t>they</a:t>
            </a:r>
            <a:r>
              <a:rPr lang="en-US" dirty="0" smtClean="0"/>
              <a:t> can do it…”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Sent Aid and Supplies to American Revolution</a:t>
            </a:r>
            <a:endParaRPr lang="en-US" dirty="0"/>
          </a:p>
        </p:txBody>
      </p:sp>
      <p:sp>
        <p:nvSpPr>
          <p:cNvPr id="3" name="Content Placeholder 2"/>
          <p:cNvSpPr>
            <a:spLocks noGrp="1"/>
          </p:cNvSpPr>
          <p:nvPr>
            <p:ph idx="1"/>
          </p:nvPr>
        </p:nvSpPr>
        <p:spPr/>
        <p:txBody>
          <a:bodyPr/>
          <a:lstStyle/>
          <a:p>
            <a:r>
              <a:rPr lang="en-US" dirty="0" smtClean="0"/>
              <a:t>France is introduced to revolutionary ideas</a:t>
            </a:r>
          </a:p>
          <a:p>
            <a:pPr lvl="1"/>
            <a:r>
              <a:rPr lang="en-US" dirty="0" smtClean="0"/>
              <a:t>A republic is superior to a monarchy</a:t>
            </a:r>
          </a:p>
          <a:p>
            <a:pPr lvl="1"/>
            <a:r>
              <a:rPr lang="en-US" dirty="0" smtClean="0"/>
              <a:t>Take up arms against tyranny</a:t>
            </a:r>
          </a:p>
          <a:p>
            <a:pPr lvl="1"/>
            <a:r>
              <a:rPr lang="en-US" dirty="0" smtClean="0"/>
              <a:t>Liberal freedoms for all men</a:t>
            </a:r>
          </a:p>
          <a:p>
            <a:pPr lvl="1"/>
            <a:r>
              <a:rPr lang="en-US" dirty="0" smtClean="0"/>
              <a:t>No taxation without representation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4267200"/>
            <a:ext cx="4381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727" b="37091"/>
          <a:stretch/>
        </p:blipFill>
        <p:spPr bwMode="auto">
          <a:xfrm>
            <a:off x="4953000" y="4724400"/>
            <a:ext cx="3810000" cy="99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238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CAUSES</a:t>
            </a:r>
            <a:endParaRPr lang="en-US" dirty="0"/>
          </a:p>
        </p:txBody>
      </p:sp>
      <p:sp>
        <p:nvSpPr>
          <p:cNvPr id="3" name="Content Placeholder 2"/>
          <p:cNvSpPr>
            <a:spLocks noGrp="1"/>
          </p:cNvSpPr>
          <p:nvPr>
            <p:ph idx="1"/>
          </p:nvPr>
        </p:nvSpPr>
        <p:spPr>
          <a:xfrm>
            <a:off x="0" y="1600200"/>
            <a:ext cx="4114800" cy="5257800"/>
          </a:xfrm>
        </p:spPr>
        <p:txBody>
          <a:bodyPr>
            <a:normAutofit fontScale="77500" lnSpcReduction="20000"/>
          </a:bodyPr>
          <a:lstStyle/>
          <a:p>
            <a:pPr>
              <a:buNone/>
            </a:pPr>
            <a:r>
              <a:rPr lang="en-US" dirty="0" smtClean="0"/>
              <a:t>	OK, so we’ve seen a lot of the “big issue” stuff, but there were also a number of little things that set the wheels of the revolution in motion.</a:t>
            </a:r>
          </a:p>
          <a:p>
            <a:pPr>
              <a:buNone/>
            </a:pPr>
            <a:endParaRPr lang="en-US" dirty="0" smtClean="0"/>
          </a:p>
          <a:p>
            <a:pPr>
              <a:buNone/>
            </a:pPr>
            <a:r>
              <a:rPr lang="en-US" dirty="0" smtClean="0"/>
              <a:t>	The first was certainly an economic crisis in the late 18</a:t>
            </a:r>
            <a:r>
              <a:rPr lang="en-US" baseline="30000" dirty="0" smtClean="0"/>
              <a:t>th</a:t>
            </a:r>
            <a:r>
              <a:rPr lang="en-US" dirty="0" smtClean="0"/>
              <a:t> century – France had a huge deficit and prices were going up as a result, making the difficulties experienced by many of the poor even worse.</a:t>
            </a:r>
            <a:endParaRPr lang="en-US" dirty="0"/>
          </a:p>
        </p:txBody>
      </p:sp>
      <p:pic>
        <p:nvPicPr>
          <p:cNvPr id="4" name="Picture 3" descr="The Deficit"/>
          <p:cNvPicPr>
            <a:picLocks noChangeAspect="1" noChangeArrowheads="1"/>
          </p:cNvPicPr>
          <p:nvPr/>
        </p:nvPicPr>
        <p:blipFill>
          <a:blip r:embed="rId2" cstate="print"/>
          <a:srcRect/>
          <a:stretch>
            <a:fillRect/>
          </a:stretch>
        </p:blipFill>
        <p:spPr bwMode="auto">
          <a:xfrm>
            <a:off x="4191000" y="2057400"/>
            <a:ext cx="4648200" cy="3281143"/>
          </a:xfrm>
          <a:prstGeom prst="rect">
            <a:avLst/>
          </a:prstGeom>
          <a:noFill/>
          <a:ln w="9525">
            <a:solidFill>
              <a:schemeClr val="tx1"/>
            </a:solidFill>
            <a:miter lim="800000"/>
            <a:headEnd/>
            <a:tailEnd/>
          </a:ln>
        </p:spPr>
      </p:pic>
      <p:sp>
        <p:nvSpPr>
          <p:cNvPr id="5" name="TextBox 4"/>
          <p:cNvSpPr txBox="1"/>
          <p:nvPr/>
        </p:nvSpPr>
        <p:spPr>
          <a:xfrm>
            <a:off x="4114800" y="5410200"/>
            <a:ext cx="4800600" cy="646331"/>
          </a:xfrm>
          <a:prstGeom prst="rect">
            <a:avLst/>
          </a:prstGeom>
          <a:noFill/>
        </p:spPr>
        <p:txBody>
          <a:bodyPr wrap="square" rtlCol="0">
            <a:spAutoFit/>
          </a:bodyPr>
          <a:lstStyle/>
          <a:p>
            <a:pPr algn="ctr"/>
            <a:r>
              <a:rPr lang="en-US" dirty="0" smtClean="0"/>
              <a:t>A cartoon in late 18</a:t>
            </a:r>
            <a:r>
              <a:rPr lang="en-US" baseline="30000" dirty="0" smtClean="0"/>
              <a:t>th</a:t>
            </a:r>
            <a:r>
              <a:rPr lang="en-US" dirty="0" smtClean="0"/>
              <a:t> century France which asks: “Where is the tax money?”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WOES</a:t>
            </a:r>
            <a:endParaRPr lang="en-US" dirty="0"/>
          </a:p>
        </p:txBody>
      </p:sp>
      <p:sp>
        <p:nvSpPr>
          <p:cNvPr id="3" name="Content Placeholder 2"/>
          <p:cNvSpPr>
            <a:spLocks noGrp="1"/>
          </p:cNvSpPr>
          <p:nvPr>
            <p:ph idx="1"/>
          </p:nvPr>
        </p:nvSpPr>
        <p:spPr>
          <a:xfrm>
            <a:off x="0" y="1600200"/>
            <a:ext cx="4267200" cy="5105400"/>
          </a:xfrm>
        </p:spPr>
        <p:txBody>
          <a:bodyPr>
            <a:normAutofit fontScale="70000" lnSpcReduction="20000"/>
          </a:bodyPr>
          <a:lstStyle/>
          <a:p>
            <a:pPr>
              <a:buNone/>
            </a:pPr>
            <a:r>
              <a:rPr lang="en-CA" dirty="0" smtClean="0"/>
              <a:t>	The economic crisis was a matter of income vs. expenditure: France was spending more money than it was bringing in.  </a:t>
            </a:r>
          </a:p>
          <a:p>
            <a:pPr>
              <a:buNone/>
            </a:pPr>
            <a:endParaRPr lang="en-CA" dirty="0" smtClean="0"/>
          </a:p>
          <a:p>
            <a:pPr>
              <a:buNone/>
            </a:pPr>
            <a:r>
              <a:rPr lang="en-CA" dirty="0" smtClean="0"/>
              <a:t>	While it might be easy to dismiss this as a problem of the monarchy and nobility only, as they were the ones that depended on the income of taxes, consider what the crisis did to the price of bread, and how that would have affected the peasants of the 3</a:t>
            </a:r>
            <a:r>
              <a:rPr lang="en-CA" baseline="30000" dirty="0" smtClean="0"/>
              <a:t>rd</a:t>
            </a:r>
            <a:r>
              <a:rPr lang="en-CA" dirty="0" smtClean="0"/>
              <a:t> estate.  </a:t>
            </a:r>
          </a:p>
          <a:p>
            <a:pPr>
              <a:buNone/>
            </a:pPr>
            <a:endParaRPr lang="en-CA" dirty="0" smtClean="0"/>
          </a:p>
          <a:p>
            <a:pPr>
              <a:buNone/>
            </a:pPr>
            <a:r>
              <a:rPr lang="en-CA" dirty="0" smtClean="0"/>
              <a:t>	Look at the table here to get an idea.</a:t>
            </a:r>
            <a:endParaRPr lang="en-CA" dirty="0"/>
          </a:p>
        </p:txBody>
      </p:sp>
      <p:graphicFrame>
        <p:nvGraphicFramePr>
          <p:cNvPr id="3074" name="Object 2"/>
          <p:cNvGraphicFramePr>
            <a:graphicFrameLocks noChangeAspect="1"/>
          </p:cNvGraphicFramePr>
          <p:nvPr/>
        </p:nvGraphicFramePr>
        <p:xfrm>
          <a:off x="4191000" y="2438400"/>
          <a:ext cx="4809308" cy="3581400"/>
        </p:xfrm>
        <a:graphic>
          <a:graphicData uri="http://schemas.openxmlformats.org/presentationml/2006/ole">
            <mc:AlternateContent xmlns:mc="http://schemas.openxmlformats.org/markup-compatibility/2006">
              <mc:Choice xmlns:v="urn:schemas-microsoft-com:vml" Requires="v">
                <p:oleObj spid="_x0000_s27658" name="Chart" r:id="rId3" imgW="6096000" imgH="4067243" progId="MSGraph.Chart.8">
                  <p:embed followColorScheme="full"/>
                </p:oleObj>
              </mc:Choice>
              <mc:Fallback>
                <p:oleObj name="Chart" r:id="rId3" imgW="6096000" imgH="4067243"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8400"/>
                        <a:ext cx="4809308"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POPULATION CRUNCH</a:t>
            </a:r>
            <a:endParaRPr lang="en-CA" dirty="0"/>
          </a:p>
        </p:txBody>
      </p:sp>
      <p:sp>
        <p:nvSpPr>
          <p:cNvPr id="3" name="Content Placeholder 2"/>
          <p:cNvSpPr>
            <a:spLocks noGrp="1"/>
          </p:cNvSpPr>
          <p:nvPr>
            <p:ph idx="1"/>
          </p:nvPr>
        </p:nvSpPr>
        <p:spPr>
          <a:xfrm>
            <a:off x="381000" y="1600200"/>
            <a:ext cx="8229600" cy="5082809"/>
          </a:xfrm>
        </p:spPr>
        <p:txBody>
          <a:bodyPr>
            <a:normAutofit fontScale="70000" lnSpcReduction="20000"/>
          </a:bodyPr>
          <a:lstStyle/>
          <a:p>
            <a:pPr>
              <a:buNone/>
            </a:pPr>
            <a:r>
              <a:rPr lang="en-CA" dirty="0" smtClean="0"/>
              <a:t>	Added to France’s economic problems was the fact that it had a substantially large population to worry about – it had 20 million people living within its borders on the eve of the revolution.  This was roughly 1/5 of all of non-Russian Europe.  That’s a lot of people for one place.</a:t>
            </a:r>
          </a:p>
          <a:p>
            <a:pPr>
              <a:buNone/>
            </a:pPr>
            <a:endParaRPr lang="en-CA" dirty="0" smtClean="0"/>
          </a:p>
          <a:p>
            <a:pPr>
              <a:buNone/>
            </a:pPr>
            <a:r>
              <a:rPr lang="en-CA" dirty="0" smtClean="0"/>
              <a:t>	This created problems of over-crowding and poor conditions in the country’s cities, as well as employment difficulties in the countryside, as peasants looked desperately for work so that they could afford to feed their families.</a:t>
            </a:r>
          </a:p>
          <a:p>
            <a:pPr>
              <a:buNone/>
            </a:pPr>
            <a:endParaRPr lang="en-CA" dirty="0" smtClean="0"/>
          </a:p>
          <a:p>
            <a:pPr>
              <a:buNone/>
            </a:pPr>
            <a:r>
              <a:rPr lang="en-CA" dirty="0" smtClean="0"/>
              <a:t>	To make matters worse, France was experiencing droughts in the 1780s, which put even more of a squeeze on its already low food supply to feed its vast population.</a:t>
            </a:r>
          </a:p>
          <a:p>
            <a:pPr>
              <a:buNone/>
            </a:pPr>
            <a:endParaRPr lang="en-CA" dirty="0" smtClean="0"/>
          </a:p>
          <a:p>
            <a:pPr>
              <a:buNone/>
            </a:pPr>
            <a:r>
              <a:rPr lang="en-CA" dirty="0" smtClean="0"/>
              <a:t>	While the population crunch developed as a long term problem, it had an immediate effect on problems like food shortages.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NECKLACE SCANDAL</a:t>
            </a:r>
            <a:endParaRPr lang="en-US" dirty="0"/>
          </a:p>
        </p:txBody>
      </p:sp>
      <p:sp>
        <p:nvSpPr>
          <p:cNvPr id="3" name="Content Placeholder 2"/>
          <p:cNvSpPr>
            <a:spLocks noGrp="1"/>
          </p:cNvSpPr>
          <p:nvPr>
            <p:ph idx="1"/>
          </p:nvPr>
        </p:nvSpPr>
        <p:spPr>
          <a:xfrm>
            <a:off x="2743200" y="1600200"/>
            <a:ext cx="6019800" cy="5257799"/>
          </a:xfrm>
        </p:spPr>
        <p:txBody>
          <a:bodyPr>
            <a:normAutofit fontScale="70000" lnSpcReduction="20000"/>
          </a:bodyPr>
          <a:lstStyle/>
          <a:p>
            <a:pPr>
              <a:buNone/>
            </a:pPr>
            <a:r>
              <a:rPr lang="en-US" dirty="0" smtClean="0"/>
              <a:t>	We’ll learn more about Louis </a:t>
            </a:r>
            <a:r>
              <a:rPr lang="en-US" dirty="0" err="1" smtClean="0"/>
              <a:t>XVI’s</a:t>
            </a:r>
            <a:r>
              <a:rPr lang="en-US" dirty="0" smtClean="0"/>
              <a:t> wife Marie Antoinette later, but for now it’s worth mentioning the scandal her jewelry touched off.</a:t>
            </a:r>
          </a:p>
          <a:p>
            <a:pPr>
              <a:buNone/>
            </a:pPr>
            <a:endParaRPr lang="en-US" dirty="0" smtClean="0"/>
          </a:p>
          <a:p>
            <a:pPr>
              <a:buNone/>
            </a:pPr>
            <a:r>
              <a:rPr lang="en-US" dirty="0" smtClean="0"/>
              <a:t>	Louis XV had commissioned an insanely expensive necklace to be made for a woman he was infatuated with.  However, the necklace wasn’t completed until after his death, so the jewelers who were instructed to make it thought they could sell it to the new king, Louis XVI, to give to his lovely bride, Marie Antoinette.</a:t>
            </a:r>
          </a:p>
          <a:p>
            <a:pPr>
              <a:buNone/>
            </a:pPr>
            <a:endParaRPr lang="en-US" dirty="0" smtClean="0"/>
          </a:p>
          <a:p>
            <a:pPr>
              <a:buNone/>
            </a:pPr>
            <a:r>
              <a:rPr lang="en-US" dirty="0" smtClean="0"/>
              <a:t>	The necklace was worth about 2 000 000 </a:t>
            </a:r>
            <a:r>
              <a:rPr lang="en-US" dirty="0" err="1" smtClean="0"/>
              <a:t>livres</a:t>
            </a:r>
            <a:r>
              <a:rPr lang="en-US" dirty="0" smtClean="0"/>
              <a:t>, or over $100 000 000 of our money.</a:t>
            </a:r>
            <a:endParaRPr lang="en-US" dirty="0"/>
          </a:p>
        </p:txBody>
      </p:sp>
      <p:pic>
        <p:nvPicPr>
          <p:cNvPr id="34818" name="Picture 2" descr="http://upload.wikimedia.org/wikipedia/commons/d/de/Diamond_Necklace_Marie_Antoinette.jpeg">
            <a:hlinkClick r:id="rId2"/>
          </p:cNvPr>
          <p:cNvPicPr>
            <a:picLocks noChangeAspect="1" noChangeArrowheads="1"/>
          </p:cNvPicPr>
          <p:nvPr/>
        </p:nvPicPr>
        <p:blipFill>
          <a:blip r:embed="rId3" cstate="print"/>
          <a:srcRect/>
          <a:stretch>
            <a:fillRect/>
          </a:stretch>
        </p:blipFill>
        <p:spPr bwMode="auto">
          <a:xfrm>
            <a:off x="152400" y="2590800"/>
            <a:ext cx="2499106" cy="2895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MONARCHY</a:t>
            </a:r>
            <a:endParaRPr lang="en-US" dirty="0"/>
          </a:p>
        </p:txBody>
      </p:sp>
      <p:sp>
        <p:nvSpPr>
          <p:cNvPr id="3" name="Content Placeholder 2"/>
          <p:cNvSpPr>
            <a:spLocks noGrp="1"/>
          </p:cNvSpPr>
          <p:nvPr>
            <p:ph idx="1"/>
          </p:nvPr>
        </p:nvSpPr>
        <p:spPr>
          <a:xfrm>
            <a:off x="3048000" y="1600200"/>
            <a:ext cx="5943600" cy="5082809"/>
          </a:xfrm>
        </p:spPr>
        <p:txBody>
          <a:bodyPr>
            <a:normAutofit fontScale="70000" lnSpcReduction="20000"/>
          </a:bodyPr>
          <a:lstStyle/>
          <a:p>
            <a:pPr>
              <a:buNone/>
            </a:pPr>
            <a:r>
              <a:rPr lang="en-US" dirty="0" smtClean="0"/>
              <a:t>	There’s an old saying that “absolute power corrupts absolutely,” and that’s the kind of power the kings of some countries in Europe had in the 17</a:t>
            </a:r>
            <a:r>
              <a:rPr lang="en-US" baseline="30000" dirty="0" smtClean="0"/>
              <a:t>th</a:t>
            </a:r>
            <a:r>
              <a:rPr lang="en-US" dirty="0" smtClean="0"/>
              <a:t> and 18</a:t>
            </a:r>
            <a:r>
              <a:rPr lang="en-US" baseline="30000" dirty="0" smtClean="0"/>
              <a:t>th</a:t>
            </a:r>
            <a:r>
              <a:rPr lang="en-US" dirty="0" smtClean="0"/>
              <a:t> centuries – notably, France.</a:t>
            </a:r>
          </a:p>
          <a:p>
            <a:pPr>
              <a:buNone/>
            </a:pPr>
            <a:r>
              <a:rPr lang="en-US" dirty="0" smtClean="0"/>
              <a:t>	</a:t>
            </a:r>
          </a:p>
          <a:p>
            <a:pPr>
              <a:buNone/>
            </a:pPr>
            <a:r>
              <a:rPr lang="en-US" dirty="0" smtClean="0"/>
              <a:t>	An absolute monarchy is one where the king or queen has all the power and there is no constitution to restrict their control.  They can essentially do whatever they feel like.  Power can only be passed by birth or marriage, and the monarch answers to no one, except in matters of the church.</a:t>
            </a:r>
          </a:p>
          <a:p>
            <a:pPr>
              <a:buNone/>
            </a:pPr>
            <a:endParaRPr lang="en-US" dirty="0" smtClean="0"/>
          </a:p>
          <a:p>
            <a:pPr>
              <a:buNone/>
            </a:pPr>
            <a:r>
              <a:rPr lang="en-US" dirty="0" smtClean="0"/>
              <a:t>	While there were some limits on the power of the monarchy in France, and it certainly faced challenges, the basic power of the nation was still concentrated in the hands of the king.</a:t>
            </a:r>
            <a:endParaRPr lang="en-US" dirty="0"/>
          </a:p>
        </p:txBody>
      </p:sp>
      <p:pic>
        <p:nvPicPr>
          <p:cNvPr id="10241" name="Picture 1"/>
          <p:cNvPicPr>
            <a:picLocks noChangeAspect="1" noChangeArrowheads="1"/>
          </p:cNvPicPr>
          <p:nvPr/>
        </p:nvPicPr>
        <p:blipFill>
          <a:blip r:embed="rId2" cstate="print"/>
          <a:srcRect/>
          <a:stretch>
            <a:fillRect/>
          </a:stretch>
        </p:blipFill>
        <p:spPr bwMode="auto">
          <a:xfrm>
            <a:off x="152400" y="2438400"/>
            <a:ext cx="318824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NECKLACE SCANDAL CONT’D</a:t>
            </a:r>
            <a:endParaRPr lang="en-US" dirty="0"/>
          </a:p>
        </p:txBody>
      </p:sp>
      <p:sp>
        <p:nvSpPr>
          <p:cNvPr id="3" name="Content Placeholder 2"/>
          <p:cNvSpPr>
            <a:spLocks noGrp="1"/>
          </p:cNvSpPr>
          <p:nvPr>
            <p:ph idx="1"/>
          </p:nvPr>
        </p:nvSpPr>
        <p:spPr>
          <a:xfrm>
            <a:off x="3124200" y="1752600"/>
            <a:ext cx="5715000" cy="5105400"/>
          </a:xfrm>
        </p:spPr>
        <p:txBody>
          <a:bodyPr>
            <a:normAutofit fontScale="70000" lnSpcReduction="20000"/>
          </a:bodyPr>
          <a:lstStyle/>
          <a:p>
            <a:pPr>
              <a:buNone/>
            </a:pPr>
            <a:r>
              <a:rPr lang="en-US" dirty="0" smtClean="0"/>
              <a:t>	The only problem was, the Queen refused to take it.  Lots of speculation about why, from she didn’t want to wear something made for another woman, to saner ideas, like the money would be better spent on other things.</a:t>
            </a:r>
          </a:p>
          <a:p>
            <a:pPr>
              <a:buNone/>
            </a:pPr>
            <a:endParaRPr lang="en-US" dirty="0" smtClean="0"/>
          </a:p>
          <a:p>
            <a:pPr>
              <a:buNone/>
            </a:pPr>
            <a:r>
              <a:rPr lang="en-US" dirty="0" smtClean="0"/>
              <a:t>	That might not seem like a big deal, but the story doesn’t end there.  A lustful Cardinal who wanted to be closer to the Queen was tricked by a female con artist, Jeanne de Saint-Remy de Valois, into arranging to have the necklace delivered to the Queen, as a gift for her.  </a:t>
            </a:r>
          </a:p>
          <a:p>
            <a:pPr>
              <a:buNone/>
            </a:pPr>
            <a:endParaRPr lang="en-US" dirty="0" smtClean="0"/>
          </a:p>
          <a:p>
            <a:pPr>
              <a:buNone/>
            </a:pPr>
            <a:r>
              <a:rPr lang="en-US" dirty="0" smtClean="0"/>
              <a:t>	 When a bill for the necklace showed up on the Queen’s doorstep, all hell broke loose. </a:t>
            </a:r>
          </a:p>
        </p:txBody>
      </p:sp>
      <p:pic>
        <p:nvPicPr>
          <p:cNvPr id="29698" name="Picture 2"/>
          <p:cNvPicPr>
            <a:picLocks noChangeAspect="1" noChangeArrowheads="1"/>
          </p:cNvPicPr>
          <p:nvPr/>
        </p:nvPicPr>
        <p:blipFill>
          <a:blip r:embed="rId2" cstate="print"/>
          <a:srcRect/>
          <a:stretch>
            <a:fillRect/>
          </a:stretch>
        </p:blipFill>
        <p:spPr bwMode="auto">
          <a:xfrm>
            <a:off x="381000" y="2057400"/>
            <a:ext cx="2819400" cy="3538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NECKLACE SCANDAL CONT’D</a:t>
            </a:r>
            <a:endParaRPr lang="en-CA" dirty="0"/>
          </a:p>
        </p:txBody>
      </p:sp>
      <p:sp>
        <p:nvSpPr>
          <p:cNvPr id="3" name="Content Placeholder 2"/>
          <p:cNvSpPr>
            <a:spLocks noGrp="1"/>
          </p:cNvSpPr>
          <p:nvPr>
            <p:ph idx="1"/>
          </p:nvPr>
        </p:nvSpPr>
        <p:spPr>
          <a:xfrm>
            <a:off x="-228600" y="1447800"/>
            <a:ext cx="6096000" cy="5257800"/>
          </a:xfrm>
        </p:spPr>
        <p:txBody>
          <a:bodyPr>
            <a:noAutofit/>
          </a:bodyPr>
          <a:lstStyle/>
          <a:p>
            <a:pPr>
              <a:buNone/>
            </a:pPr>
            <a:r>
              <a:rPr lang="en-US" sz="2000" dirty="0" smtClean="0"/>
              <a:t>	</a:t>
            </a:r>
            <a:r>
              <a:rPr lang="en-US" sz="2000" b="1" dirty="0" smtClean="0"/>
              <a:t>The con artist was put on trial, and the Cardinal made  bad comments about the Queen’s “moral character” - a black stain was put on Antoinette.</a:t>
            </a:r>
          </a:p>
          <a:p>
            <a:pPr>
              <a:buNone/>
            </a:pPr>
            <a:endParaRPr lang="en-US" sz="2000" b="1" dirty="0" smtClean="0"/>
          </a:p>
          <a:p>
            <a:pPr>
              <a:buNone/>
            </a:pPr>
            <a:r>
              <a:rPr lang="en-US" sz="2000" b="1" dirty="0" smtClean="0"/>
              <a:t>	To make matters worse, the French public were convinced that Jeanne de Saint-Remy de Valois’ memoirs, which were published shortly before the outbreak of the Revolution (and painted the whole thing as the Queen’s fault) were the true account of the affair.</a:t>
            </a:r>
          </a:p>
          <a:p>
            <a:pPr>
              <a:buNone/>
            </a:pPr>
            <a:endParaRPr lang="en-US" sz="2000" b="1" dirty="0" smtClean="0"/>
          </a:p>
          <a:p>
            <a:pPr>
              <a:buNone/>
            </a:pPr>
            <a:r>
              <a:rPr lang="en-US" sz="2000" b="1" dirty="0" smtClean="0"/>
              <a:t>	 Of course, none of it was true (she was a really </a:t>
            </a:r>
            <a:r>
              <a:rPr lang="en-US" sz="2000" b="1" i="1" dirty="0" smtClean="0"/>
              <a:t>good</a:t>
            </a:r>
            <a:r>
              <a:rPr lang="en-US" sz="2000" b="1" dirty="0" smtClean="0"/>
              <a:t> con artist), but all this made the French public hate the Queen, and believe the royal family were a bunch of extravagant, spoiled idiots that did nothing but have affairs and spend money.</a:t>
            </a:r>
          </a:p>
        </p:txBody>
      </p:sp>
      <p:pic>
        <p:nvPicPr>
          <p:cNvPr id="28674" name="Picture 2"/>
          <p:cNvPicPr>
            <a:picLocks noChangeAspect="1" noChangeArrowheads="1"/>
          </p:cNvPicPr>
          <p:nvPr/>
        </p:nvPicPr>
        <p:blipFill>
          <a:blip r:embed="rId2" cstate="print"/>
          <a:srcRect/>
          <a:stretch>
            <a:fillRect/>
          </a:stretch>
        </p:blipFill>
        <p:spPr bwMode="auto">
          <a:xfrm>
            <a:off x="5791200" y="1981200"/>
            <a:ext cx="315515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ESTATES GENERAL</a:t>
            </a:r>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	In May of 1789, the king called a meeting of the “Estates-General,” or an assembly of delegates representing each estate (1</a:t>
            </a:r>
            <a:r>
              <a:rPr lang="en-US" baseline="30000" dirty="0" smtClean="0"/>
              <a:t>st</a:t>
            </a:r>
            <a:r>
              <a:rPr lang="en-US" dirty="0" smtClean="0"/>
              <a:t> - the clergy, 2</a:t>
            </a:r>
            <a:r>
              <a:rPr lang="en-US" baseline="30000" dirty="0" smtClean="0"/>
              <a:t>nd</a:t>
            </a:r>
            <a:r>
              <a:rPr lang="en-US" dirty="0" smtClean="0"/>
              <a:t> - the nobility, and 3</a:t>
            </a:r>
            <a:r>
              <a:rPr lang="en-US" baseline="30000" dirty="0" smtClean="0"/>
              <a:t>rd</a:t>
            </a:r>
            <a:r>
              <a:rPr lang="en-US" dirty="0" smtClean="0"/>
              <a:t> - everyone else) to address all the problems that France was experiencing.  </a:t>
            </a:r>
          </a:p>
          <a:p>
            <a:pPr>
              <a:buNone/>
            </a:pPr>
            <a:endParaRPr lang="en-US" dirty="0" smtClean="0"/>
          </a:p>
          <a:p>
            <a:pPr>
              <a:buNone/>
            </a:pPr>
            <a:r>
              <a:rPr lang="en-US" dirty="0" smtClean="0"/>
              <a:t>	It was the first time the estates had met in this way since 1614.</a:t>
            </a:r>
          </a:p>
          <a:p>
            <a:pPr>
              <a:buNone/>
            </a:pPr>
            <a:endParaRPr lang="en-US" dirty="0" smtClean="0"/>
          </a:p>
          <a:p>
            <a:pPr>
              <a:buNone/>
            </a:pPr>
            <a:r>
              <a:rPr lang="en-US" dirty="0" smtClean="0"/>
              <a:t>	There was a big turnout – 1201 delegates, which included 291 nobles, 300 members of the clergy, and 610 members of the third estate (merchants and peasantry).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ESTATES GENERAL, CONT’D</a:t>
            </a:r>
            <a:endParaRPr lang="en-CA" dirty="0"/>
          </a:p>
        </p:txBody>
      </p:sp>
      <p:sp>
        <p:nvSpPr>
          <p:cNvPr id="3" name="Content Placeholder 2"/>
          <p:cNvSpPr>
            <a:spLocks noGrp="1"/>
          </p:cNvSpPr>
          <p:nvPr>
            <p:ph idx="1"/>
          </p:nvPr>
        </p:nvSpPr>
        <p:spPr>
          <a:xfrm>
            <a:off x="0" y="1600199"/>
            <a:ext cx="8991600" cy="3505201"/>
          </a:xfrm>
        </p:spPr>
        <p:txBody>
          <a:bodyPr>
            <a:normAutofit fontScale="70000" lnSpcReduction="20000"/>
          </a:bodyPr>
          <a:lstStyle/>
          <a:p>
            <a:pPr>
              <a:buNone/>
            </a:pPr>
            <a:r>
              <a:rPr lang="en-CA" dirty="0" smtClean="0"/>
              <a:t>	The process seemed doomed from the start.  A book of “grievances” was given to delegates, outlining the problems currently faced by France and possible solutions for them, but no one was proposing any radical changes to the system.</a:t>
            </a:r>
          </a:p>
          <a:p>
            <a:pPr>
              <a:buNone/>
            </a:pPr>
            <a:endParaRPr lang="en-CA" dirty="0" smtClean="0"/>
          </a:p>
          <a:p>
            <a:pPr>
              <a:buNone/>
            </a:pPr>
            <a:r>
              <a:rPr lang="en-CA" dirty="0" smtClean="0"/>
              <a:t>	As well, the rules of the 1614 estates-general were invoked, in which each estate had one vote, and any two estates could override the third.  </a:t>
            </a:r>
          </a:p>
          <a:p>
            <a:pPr>
              <a:buNone/>
            </a:pPr>
            <a:endParaRPr lang="en-CA" dirty="0" smtClean="0"/>
          </a:p>
          <a:p>
            <a:pPr>
              <a:buNone/>
            </a:pPr>
            <a:r>
              <a:rPr lang="en-CA" dirty="0" smtClean="0"/>
              <a:t>	Needless to say, the third estate didn’t like any of this, and decided to have a meeting of its own.</a:t>
            </a:r>
          </a:p>
          <a:p>
            <a:pPr>
              <a:buNone/>
            </a:pPr>
            <a:endParaRPr lang="en-CA" dirty="0" smtClean="0"/>
          </a:p>
          <a:p>
            <a:pPr>
              <a:buNone/>
            </a:pPr>
            <a:r>
              <a:rPr lang="en-CA" dirty="0" smtClean="0"/>
              <a:t>	</a:t>
            </a:r>
            <a:endParaRPr lang="en-CA" dirty="0"/>
          </a:p>
        </p:txBody>
      </p:sp>
      <p:pic>
        <p:nvPicPr>
          <p:cNvPr id="30722" name="Picture 2"/>
          <p:cNvPicPr>
            <a:picLocks noChangeAspect="1" noChangeArrowheads="1"/>
          </p:cNvPicPr>
          <p:nvPr/>
        </p:nvPicPr>
        <p:blipFill>
          <a:blip r:embed="rId2" cstate="print"/>
          <a:srcRect/>
          <a:stretch>
            <a:fillRect/>
          </a:stretch>
        </p:blipFill>
        <p:spPr bwMode="auto">
          <a:xfrm>
            <a:off x="4038600" y="4343400"/>
            <a:ext cx="3810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thumb/9/91/Estatesgeneral.jpg/1024px-Estatesgeneral.jpg"/>
          <p:cNvPicPr>
            <a:picLocks noChangeAspect="1" noChangeArrowheads="1"/>
          </p:cNvPicPr>
          <p:nvPr/>
        </p:nvPicPr>
        <p:blipFill>
          <a:blip r:embed="rId2">
            <a:lum bright="-10000"/>
            <a:extLst>
              <a:ext uri="{28A0092B-C50C-407E-A947-70E740481C1C}">
                <a14:useLocalDpi xmlns:a14="http://schemas.microsoft.com/office/drawing/2010/main" val="0"/>
              </a:ext>
            </a:extLst>
          </a:blip>
          <a:srcRect l="10938" t="621" r="6250"/>
          <a:stretch>
            <a:fillRect/>
          </a:stretch>
        </p:blipFill>
        <p:spPr bwMode="auto">
          <a:xfrm>
            <a:off x="0" y="-42863"/>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52400"/>
            <a:ext cx="6400800" cy="861774"/>
          </a:xfrm>
          <a:prstGeom prst="rect">
            <a:avLst/>
          </a:prstGeom>
          <a:noFill/>
        </p:spPr>
        <p:txBody>
          <a:bodyPr>
            <a:spAutoFit/>
          </a:bodyPr>
          <a:lstStyle/>
          <a:p>
            <a:pPr algn="ct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The Estates General</a:t>
            </a:r>
          </a:p>
        </p:txBody>
      </p:sp>
      <p:sp>
        <p:nvSpPr>
          <p:cNvPr id="4" name="TextBox 3"/>
          <p:cNvSpPr txBox="1"/>
          <p:nvPr/>
        </p:nvSpPr>
        <p:spPr>
          <a:xfrm>
            <a:off x="76200" y="1066800"/>
            <a:ext cx="5181600" cy="3246438"/>
          </a:xfrm>
          <a:prstGeom prst="rect">
            <a:avLst/>
          </a:prstGeom>
          <a:noFill/>
        </p:spPr>
        <p:txBody>
          <a:bodyPr>
            <a:spAutoFit/>
          </a:bodyPr>
          <a:lstStyle/>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FF0000">
                      <a:alpha val="99000"/>
                    </a:srgbClr>
                  </a:outerShdw>
                </a:effectLst>
                <a:latin typeface="Elephant" pitchFamily="18" charset="0"/>
                <a:cs typeface="Arial" charset="0"/>
              </a:rPr>
              <a:t>Type of representation  </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FF0000">
                      <a:alpha val="99000"/>
                    </a:srgbClr>
                  </a:outerShdw>
                </a:effectLst>
                <a:latin typeface="Elephant" pitchFamily="18" charset="0"/>
                <a:cs typeface="Arial" charset="0"/>
              </a:rPr>
              <a:t>Rarely meet</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FF0000">
                      <a:alpha val="99000"/>
                    </a:srgbClr>
                  </a:outerShdw>
                </a:effectLst>
                <a:latin typeface="Elephant" pitchFamily="18" charset="0"/>
                <a:cs typeface="Arial" charset="0"/>
              </a:rPr>
              <a:t>1 vote per Estate</a:t>
            </a:r>
            <a:endParaRPr lang="en-US" sz="3200" u="sng" dirty="0">
              <a:solidFill>
                <a:srgbClr val="FF0000"/>
              </a:solidFill>
              <a:effectLst>
                <a:outerShdw blurRad="50800" dist="76200" dir="2700000" algn="tl" rotWithShape="0">
                  <a:srgbClr val="FF0000">
                    <a:alpha val="99000"/>
                  </a:srgbClr>
                </a:outerShdw>
              </a:effectLst>
              <a:latin typeface="Elephant" pitchFamily="18" charset="0"/>
              <a:cs typeface="Arial" charset="0"/>
            </a:endParaRP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FF0000">
                      <a:alpha val="99000"/>
                    </a:srgbClr>
                  </a:outerShdw>
                </a:effectLst>
                <a:latin typeface="Elephant" pitchFamily="18" charset="0"/>
                <a:cs typeface="Arial" charset="0"/>
              </a:rPr>
              <a:t>3</a:t>
            </a:r>
            <a:r>
              <a:rPr lang="en-US" sz="3200" baseline="30000" dirty="0">
                <a:solidFill>
                  <a:prstClr val="white"/>
                </a:solidFill>
                <a:effectLst>
                  <a:outerShdw blurRad="50800" dist="76200" dir="2700000" algn="tl" rotWithShape="0">
                    <a:srgbClr val="FF0000">
                      <a:alpha val="99000"/>
                    </a:srgbClr>
                  </a:outerShdw>
                </a:effectLst>
                <a:latin typeface="Elephant" pitchFamily="18" charset="0"/>
                <a:cs typeface="Arial" charset="0"/>
              </a:rPr>
              <a:t>rd</a:t>
            </a:r>
            <a:r>
              <a:rPr lang="en-US" sz="3200" dirty="0">
                <a:solidFill>
                  <a:prstClr val="white"/>
                </a:solidFill>
                <a:effectLst>
                  <a:outerShdw blurRad="50800" dist="76200" dir="2700000" algn="tl" rotWithShape="0">
                    <a:srgbClr val="FF0000">
                      <a:alpha val="99000"/>
                    </a:srgbClr>
                  </a:outerShdw>
                </a:effectLst>
                <a:latin typeface="Elephant" pitchFamily="18" charset="0"/>
                <a:cs typeface="Arial" charset="0"/>
              </a:rPr>
              <a:t> Estate ALWAYS outvoted</a:t>
            </a:r>
          </a:p>
        </p:txBody>
      </p:sp>
    </p:spTree>
    <p:extLst>
      <p:ext uri="{BB962C8B-B14F-4D97-AF65-F5344CB8AC3E}">
        <p14:creationId xmlns:p14="http://schemas.microsoft.com/office/powerpoint/2010/main" val="169335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47" presetClass="entr" presetSubtype="0" fill="hold" nodeType="afterEffect">
                                  <p:stCondLst>
                                    <p:cond delay="30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7000"/>
                            </p:stCondLst>
                            <p:childTnLst>
                              <p:par>
                                <p:cTn id="17" presetID="47" presetClass="entr" presetSubtype="0" fill="hold" nodeType="afterEffect">
                                  <p:stCondLst>
                                    <p:cond delay="3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1000"/>
                            </p:stCondLst>
                            <p:childTnLst>
                              <p:par>
                                <p:cTn id="23" presetID="47" presetClass="entr" presetSubtype="0" fill="hold" nodeType="afterEffect">
                                  <p:stCondLst>
                                    <p:cond delay="3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NATIONAL ASSEMBLY</a:t>
            </a:r>
            <a:endParaRPr lang="en-CA" dirty="0"/>
          </a:p>
        </p:txBody>
      </p:sp>
      <p:sp>
        <p:nvSpPr>
          <p:cNvPr id="3" name="Content Placeholder 2"/>
          <p:cNvSpPr>
            <a:spLocks noGrp="1"/>
          </p:cNvSpPr>
          <p:nvPr>
            <p:ph idx="1"/>
          </p:nvPr>
        </p:nvSpPr>
        <p:spPr/>
        <p:txBody>
          <a:bodyPr>
            <a:normAutofit fontScale="85000" lnSpcReduction="20000"/>
          </a:bodyPr>
          <a:lstStyle/>
          <a:p>
            <a:pPr>
              <a:buNone/>
            </a:pPr>
            <a:r>
              <a:rPr lang="en-CA" dirty="0" smtClean="0"/>
              <a:t>	Members of the third estate called their own meeting, in which they were to proceed with “verification” of their own powers.  The other estates were invited to join, but the third estate vowed not to wait for them.</a:t>
            </a:r>
          </a:p>
          <a:p>
            <a:pPr>
              <a:buNone/>
            </a:pPr>
            <a:endParaRPr lang="en-CA" dirty="0" smtClean="0"/>
          </a:p>
          <a:p>
            <a:pPr>
              <a:buNone/>
            </a:pPr>
            <a:r>
              <a:rPr lang="en-CA" dirty="0" smtClean="0"/>
              <a:t>	In June of 1789, the members voted to declare themselves the “National Assembly,” effectively challenging the king’s authority.  </a:t>
            </a:r>
          </a:p>
          <a:p>
            <a:pPr>
              <a:buNone/>
            </a:pPr>
            <a:endParaRPr lang="en-CA" dirty="0" smtClean="0"/>
          </a:p>
          <a:p>
            <a:pPr>
              <a:buNone/>
            </a:pPr>
            <a:r>
              <a:rPr lang="en-CA" dirty="0" smtClean="0"/>
              <a:t>	Again, they invited members of the other estates to join them, but made it clear they would begin making decisions about the country’s affairs with or without them.</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TENNIS COURT OATH</a:t>
            </a:r>
            <a:endParaRPr lang="en-CA" dirty="0"/>
          </a:p>
        </p:txBody>
      </p:sp>
      <p:sp>
        <p:nvSpPr>
          <p:cNvPr id="3" name="Content Placeholder 2"/>
          <p:cNvSpPr>
            <a:spLocks noGrp="1"/>
          </p:cNvSpPr>
          <p:nvPr>
            <p:ph idx="1"/>
          </p:nvPr>
        </p:nvSpPr>
        <p:spPr>
          <a:xfrm>
            <a:off x="228600" y="1676401"/>
            <a:ext cx="8458200" cy="4724400"/>
          </a:xfrm>
        </p:spPr>
        <p:txBody>
          <a:bodyPr>
            <a:normAutofit fontScale="77500" lnSpcReduction="20000"/>
          </a:bodyPr>
          <a:lstStyle/>
          <a:p>
            <a:pPr>
              <a:buNone/>
            </a:pPr>
            <a:r>
              <a:rPr lang="en-CA" dirty="0" smtClean="0"/>
              <a:t>	When Louis XVI heard about this, he was royally ticked off (excuse the pun).  He ordered the </a:t>
            </a:r>
            <a:r>
              <a:rPr lang="en-CA" i="1" dirty="0" smtClean="0"/>
              <a:t>Salle des </a:t>
            </a:r>
            <a:r>
              <a:rPr lang="en-CA" i="1" dirty="0" err="1" smtClean="0"/>
              <a:t>Etats</a:t>
            </a:r>
            <a:r>
              <a:rPr lang="en-CA" dirty="0" smtClean="0"/>
              <a:t>, where the Assembly was meeting, to be closed.  The National Assembly thus moved their meetings to a nearby indoor tennis court.</a:t>
            </a:r>
          </a:p>
          <a:p>
            <a:pPr>
              <a:buNone/>
            </a:pPr>
            <a:endParaRPr lang="en-CA" dirty="0" smtClean="0"/>
          </a:p>
          <a:p>
            <a:pPr>
              <a:buNone/>
            </a:pPr>
            <a:r>
              <a:rPr lang="en-CA" dirty="0" smtClean="0"/>
              <a:t>	There they swore an oath not to separate until they had given France a constitution. A majority of the representatives of the clergy soon joined them, as did 47 members of the nobility. </a:t>
            </a:r>
          </a:p>
          <a:p>
            <a:pPr>
              <a:buNone/>
            </a:pPr>
            <a:endParaRPr lang="en-CA" dirty="0" smtClean="0"/>
          </a:p>
          <a:p>
            <a:pPr>
              <a:buNone/>
            </a:pPr>
            <a:r>
              <a:rPr lang="en-CA" dirty="0" smtClean="0"/>
              <a:t>	Messages of support for the Assembly poured in from Paris and other French cities, and the Revolution was underway.</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6/6d/Le_Serment_du_Jeu_de_paume.jpg"/>
          <p:cNvPicPr>
            <a:picLocks noChangeAspect="1" noChangeArrowheads="1"/>
          </p:cNvPicPr>
          <p:nvPr/>
        </p:nvPicPr>
        <p:blipFill>
          <a:blip r:embed="rId2">
            <a:lum bright="-20000"/>
            <a:extLst>
              <a:ext uri="{28A0092B-C50C-407E-A947-70E740481C1C}">
                <a14:useLocalDpi xmlns:a14="http://schemas.microsoft.com/office/drawing/2010/main" val="0"/>
              </a:ext>
            </a:extLst>
          </a:blip>
          <a:srcRect l="5000" r="5566"/>
          <a:stretch>
            <a:fillRect/>
          </a:stretch>
        </p:blipFill>
        <p:spPr bwMode="auto">
          <a:xfrm>
            <a:off x="-52388" y="0"/>
            <a:ext cx="9196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52400"/>
            <a:ext cx="6400800" cy="861774"/>
          </a:xfrm>
          <a:prstGeom prst="rect">
            <a:avLst/>
          </a:prstGeom>
          <a:noFill/>
        </p:spPr>
        <p:txBody>
          <a:bodyPr>
            <a:spAutoFit/>
          </a:bodyPr>
          <a:lstStyle/>
          <a:p>
            <a:pPr algn="ct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The National Assembly</a:t>
            </a:r>
          </a:p>
        </p:txBody>
      </p:sp>
      <p:sp>
        <p:nvSpPr>
          <p:cNvPr id="4" name="TextBox 3"/>
          <p:cNvSpPr txBox="1"/>
          <p:nvPr/>
        </p:nvSpPr>
        <p:spPr>
          <a:xfrm>
            <a:off x="76200" y="1066800"/>
            <a:ext cx="5181600" cy="4986338"/>
          </a:xfrm>
          <a:prstGeom prst="rect">
            <a:avLst/>
          </a:prstGeom>
          <a:noFill/>
        </p:spPr>
        <p:txBody>
          <a:bodyPr>
            <a:spAutoFit/>
          </a:bodyPr>
          <a:lstStyle/>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Locked out of the Estates General, 3</a:t>
            </a:r>
            <a:r>
              <a:rPr lang="en-US" sz="3200" baseline="30000"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rd</a:t>
            </a:r>
            <a:r>
              <a:rPr lang="en-US" sz="3200"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 Estate signs the </a:t>
            </a:r>
            <a:r>
              <a:rPr lang="en-US" sz="3200" u="sng"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Tennis Court Oath</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Creates a National Assembly</a:t>
            </a:r>
          </a:p>
          <a:p>
            <a:pPr marL="457200" indent="-457200" fontAlgn="base">
              <a:spcBef>
                <a:spcPct val="0"/>
              </a:spcBef>
              <a:spcAft>
                <a:spcPts val="1800"/>
              </a:spcAft>
              <a:buFont typeface="Arial" pitchFamily="34" charset="0"/>
              <a:buChar char="•"/>
              <a:defRPr/>
            </a:pPr>
            <a:r>
              <a:rPr lang="en-US" sz="3200"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Issue the </a:t>
            </a:r>
            <a:r>
              <a:rPr lang="en-US" sz="3200" u="sng" dirty="0">
                <a:solidFill>
                  <a:prstClr val="white"/>
                </a:solidFill>
                <a:effectLst>
                  <a:outerShdw blurRad="50800" dist="76200" dir="2700000" algn="tl" rotWithShape="0">
                    <a:srgbClr val="1F497D">
                      <a:lumMod val="50000"/>
                      <a:alpha val="99000"/>
                    </a:srgbClr>
                  </a:outerShdw>
                </a:effectLst>
                <a:latin typeface="Elephant" pitchFamily="18" charset="0"/>
                <a:cs typeface="Arial" charset="0"/>
              </a:rPr>
              <a:t>Declaration of the Rights of Man and of the Citizen</a:t>
            </a:r>
          </a:p>
        </p:txBody>
      </p:sp>
    </p:spTree>
    <p:extLst>
      <p:ext uri="{BB962C8B-B14F-4D97-AF65-F5344CB8AC3E}">
        <p14:creationId xmlns:p14="http://schemas.microsoft.com/office/powerpoint/2010/main" val="246218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 OF THE BEGINNING</a:t>
            </a:r>
            <a:endParaRPr lang="en-CA" dirty="0"/>
          </a:p>
        </p:txBody>
      </p:sp>
      <p:sp>
        <p:nvSpPr>
          <p:cNvPr id="3" name="Content Placeholder 2"/>
          <p:cNvSpPr>
            <a:spLocks noGrp="1"/>
          </p:cNvSpPr>
          <p:nvPr>
            <p:ph idx="1"/>
          </p:nvPr>
        </p:nvSpPr>
        <p:spPr>
          <a:xfrm>
            <a:off x="152400" y="1775191"/>
            <a:ext cx="8763000" cy="5082809"/>
          </a:xfrm>
        </p:spPr>
        <p:txBody>
          <a:bodyPr>
            <a:normAutofit fontScale="70000" lnSpcReduction="20000"/>
          </a:bodyPr>
          <a:lstStyle/>
          <a:p>
            <a:pPr>
              <a:buNone/>
            </a:pPr>
            <a:r>
              <a:rPr lang="en-CA" dirty="0" smtClean="0"/>
              <a:t>	Things from here would get more interesting, and a little messy.</a:t>
            </a:r>
          </a:p>
          <a:p>
            <a:pPr>
              <a:buNone/>
            </a:pPr>
            <a:endParaRPr lang="en-CA" dirty="0" smtClean="0"/>
          </a:p>
          <a:p>
            <a:pPr>
              <a:buNone/>
            </a:pPr>
            <a:r>
              <a:rPr lang="en-CA" dirty="0" smtClean="0"/>
              <a:t>	There was debate, protest, and violence, and in the years that followed, France was plunged into a long period of upheaval.</a:t>
            </a:r>
          </a:p>
          <a:p>
            <a:pPr>
              <a:buNone/>
            </a:pPr>
            <a:endParaRPr lang="en-CA" dirty="0" smtClean="0"/>
          </a:p>
          <a:p>
            <a:pPr>
              <a:buNone/>
            </a:pPr>
            <a:r>
              <a:rPr lang="en-CA" dirty="0" smtClean="0"/>
              <a:t>	However, these events would forever transform the country, and the world.  France’s example proved that democracy was not just a colonial idea – it was going to spread like wildfire across Europe.</a:t>
            </a:r>
          </a:p>
          <a:p>
            <a:pPr>
              <a:buNone/>
            </a:pPr>
            <a:endParaRPr lang="en-CA" dirty="0" smtClean="0"/>
          </a:p>
          <a:p>
            <a:pPr>
              <a:buNone/>
            </a:pPr>
            <a:r>
              <a:rPr lang="en-CA" dirty="0" smtClean="0"/>
              <a:t>	Sure, lots of countries resisted it, and the move to democracy was slower in some places, but it still proved the power that the people had to take control of their country, and their destiny.</a:t>
            </a:r>
          </a:p>
          <a:p>
            <a:pPr>
              <a:buNone/>
            </a:pPr>
            <a:endParaRPr lang="en-CA" dirty="0" smtClean="0"/>
          </a:p>
          <a:p>
            <a:pPr>
              <a:buNone/>
            </a:pPr>
            <a:r>
              <a:rPr lang="en-CA" dirty="0" smtClean="0"/>
              <a:t>	Above all, it cemented a belief in French society in three ideals of the revolution – Liberty, equality and fraternity. These were part of a larger central belief that the </a:t>
            </a:r>
            <a:r>
              <a:rPr lang="en-CA" i="1" dirty="0" smtClean="0"/>
              <a:t>people</a:t>
            </a:r>
            <a:r>
              <a:rPr lang="en-CA" dirty="0" smtClean="0"/>
              <a:t> of France, not its rulers, were deserving of freedom and a better life.</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XIV, “THE SUN KING”</a:t>
            </a:r>
            <a:endParaRPr lang="en-US" dirty="0"/>
          </a:p>
        </p:txBody>
      </p:sp>
      <p:sp>
        <p:nvSpPr>
          <p:cNvPr id="3" name="Content Placeholder 2"/>
          <p:cNvSpPr>
            <a:spLocks noGrp="1"/>
          </p:cNvSpPr>
          <p:nvPr>
            <p:ph idx="1"/>
          </p:nvPr>
        </p:nvSpPr>
        <p:spPr>
          <a:xfrm>
            <a:off x="381000" y="1600200"/>
            <a:ext cx="4648200" cy="5082809"/>
          </a:xfrm>
        </p:spPr>
        <p:txBody>
          <a:bodyPr>
            <a:normAutofit fontScale="70000" lnSpcReduction="20000"/>
          </a:bodyPr>
          <a:lstStyle/>
          <a:p>
            <a:pPr>
              <a:buNone/>
            </a:pPr>
            <a:r>
              <a:rPr lang="en-US" dirty="0" smtClean="0"/>
              <a:t>	One of the most well-known examples of an absolute monarch is the French King Louis XIV.  He even once proclaimed “</a:t>
            </a:r>
            <a:r>
              <a:rPr lang="en-US" dirty="0" err="1" smtClean="0"/>
              <a:t>L’Etat</a:t>
            </a:r>
            <a:r>
              <a:rPr lang="en-US" dirty="0" smtClean="0"/>
              <a:t>, </a:t>
            </a:r>
            <a:r>
              <a:rPr lang="en-US" dirty="0" err="1" smtClean="0"/>
              <a:t>c’est</a:t>
            </a:r>
            <a:r>
              <a:rPr lang="en-US" dirty="0" smtClean="0"/>
              <a:t> </a:t>
            </a:r>
            <a:r>
              <a:rPr lang="en-US" dirty="0" err="1" smtClean="0"/>
              <a:t>moi</a:t>
            </a:r>
            <a:r>
              <a:rPr lang="en-US" dirty="0" smtClean="0"/>
              <a:t>” (“I am the state”).  </a:t>
            </a:r>
          </a:p>
          <a:p>
            <a:pPr>
              <a:buNone/>
            </a:pPr>
            <a:endParaRPr lang="en-US" dirty="0" smtClean="0"/>
          </a:p>
          <a:p>
            <a:pPr>
              <a:buNone/>
            </a:pPr>
            <a:r>
              <a:rPr lang="en-US" dirty="0" smtClean="0"/>
              <a:t>	Louis XIV believed in the divine right of kings to rule, and he ruled over France for the longest period of any documented monarch in European history – from 1643 to 1715.  </a:t>
            </a:r>
          </a:p>
          <a:p>
            <a:pPr>
              <a:buNone/>
            </a:pPr>
            <a:endParaRPr lang="en-US" dirty="0" smtClean="0"/>
          </a:p>
          <a:p>
            <a:pPr>
              <a:buNone/>
            </a:pPr>
            <a:r>
              <a:rPr lang="en-US" dirty="0" smtClean="0"/>
              <a:t>	In fact, he was king for so long that the next king, Louis XV, was his </a:t>
            </a:r>
            <a:r>
              <a:rPr lang="en-US" i="1" dirty="0" smtClean="0"/>
              <a:t>grandson</a:t>
            </a:r>
            <a:r>
              <a:rPr lang="en-US" dirty="0" smtClean="0"/>
              <a:t>, since he had outlived all his sons!</a:t>
            </a:r>
            <a:endParaRPr lang="en-US" dirty="0"/>
          </a:p>
        </p:txBody>
      </p:sp>
      <p:pic>
        <p:nvPicPr>
          <p:cNvPr id="7" name="Picture 6" descr="220px-Louis-xiv-lebrunl.jpg"/>
          <p:cNvPicPr>
            <a:picLocks noChangeAspect="1"/>
          </p:cNvPicPr>
          <p:nvPr/>
        </p:nvPicPr>
        <p:blipFill>
          <a:blip r:embed="rId2" cstate="print"/>
          <a:stretch>
            <a:fillRect/>
          </a:stretch>
        </p:blipFill>
        <p:spPr>
          <a:xfrm>
            <a:off x="5334000" y="1905000"/>
            <a:ext cx="3314555" cy="3962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t>
            </a:r>
            <a:r>
              <a:rPr lang="en-US" dirty="0" err="1" smtClean="0"/>
              <a:t>XIV’S</a:t>
            </a:r>
            <a:r>
              <a:rPr lang="en-US" dirty="0" smtClean="0"/>
              <a:t> REIGN</a:t>
            </a:r>
            <a:endParaRPr lang="en-US" dirty="0"/>
          </a:p>
        </p:txBody>
      </p:sp>
      <p:sp>
        <p:nvSpPr>
          <p:cNvPr id="3" name="Content Placeholder 2"/>
          <p:cNvSpPr>
            <a:spLocks noGrp="1"/>
          </p:cNvSpPr>
          <p:nvPr>
            <p:ph idx="1"/>
          </p:nvPr>
        </p:nvSpPr>
        <p:spPr>
          <a:xfrm>
            <a:off x="2362200" y="1752600"/>
            <a:ext cx="6477000" cy="5105400"/>
          </a:xfrm>
        </p:spPr>
        <p:txBody>
          <a:bodyPr>
            <a:normAutofit fontScale="70000" lnSpcReduction="20000"/>
          </a:bodyPr>
          <a:lstStyle/>
          <a:p>
            <a:pPr>
              <a:buNone/>
            </a:pPr>
            <a:r>
              <a:rPr lang="en-US" dirty="0" smtClean="0"/>
              <a:t>	While Louis XIV ruled with absolute power, he was quite a well-liked and successful king.  Under his reign, France was the leading European power of its day, and established a naval and colonial presence to rival those of England, Spain and Portugal.</a:t>
            </a:r>
          </a:p>
          <a:p>
            <a:pPr>
              <a:buNone/>
            </a:pPr>
            <a:endParaRPr lang="en-US" dirty="0" smtClean="0"/>
          </a:p>
          <a:p>
            <a:pPr>
              <a:buNone/>
            </a:pPr>
            <a:r>
              <a:rPr lang="en-US" dirty="0" smtClean="0"/>
              <a:t>	Louis established the grand Palace of Versailles, and centralized French power by having the noble elite live there with him.  Moreover, he oversaw successful military campaigns that expanded France’s borders to what we know them as today.</a:t>
            </a:r>
          </a:p>
          <a:p>
            <a:pPr>
              <a:buNone/>
            </a:pPr>
            <a:endParaRPr lang="en-US" dirty="0" smtClean="0"/>
          </a:p>
          <a:p>
            <a:pPr>
              <a:buNone/>
            </a:pPr>
            <a:r>
              <a:rPr lang="en-US" dirty="0" smtClean="0"/>
              <a:t>	After his death, many </a:t>
            </a:r>
            <a:r>
              <a:rPr lang="en-US" dirty="0" err="1" smtClean="0"/>
              <a:t>honoured</a:t>
            </a:r>
            <a:r>
              <a:rPr lang="en-US" dirty="0" smtClean="0"/>
              <a:t> him, calling him “one of the greatest kings that ever was.”  Voltaire, the French philosopher, dubbed his age “Le Grand Siècle” (“The Grand Century”).</a:t>
            </a:r>
            <a:endParaRPr lang="en-US" dirty="0"/>
          </a:p>
        </p:txBody>
      </p:sp>
      <p:pic>
        <p:nvPicPr>
          <p:cNvPr id="4" name="Picture 3" descr="210px-Louis_XIV_of_France.jpg"/>
          <p:cNvPicPr>
            <a:picLocks noChangeAspect="1"/>
          </p:cNvPicPr>
          <p:nvPr/>
        </p:nvPicPr>
        <p:blipFill>
          <a:blip r:embed="rId2" cstate="print"/>
          <a:stretch>
            <a:fillRect/>
          </a:stretch>
        </p:blipFill>
        <p:spPr>
          <a:xfrm>
            <a:off x="152400" y="1981200"/>
            <a:ext cx="2556024" cy="3627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XV</a:t>
            </a:r>
            <a:endParaRPr lang="en-US" dirty="0"/>
          </a:p>
        </p:txBody>
      </p:sp>
      <p:sp>
        <p:nvSpPr>
          <p:cNvPr id="3" name="Content Placeholder 2"/>
          <p:cNvSpPr>
            <a:spLocks noGrp="1"/>
          </p:cNvSpPr>
          <p:nvPr>
            <p:ph idx="1"/>
          </p:nvPr>
        </p:nvSpPr>
        <p:spPr>
          <a:xfrm>
            <a:off x="457200" y="1775191"/>
            <a:ext cx="5486400" cy="5082809"/>
          </a:xfrm>
        </p:spPr>
        <p:txBody>
          <a:bodyPr>
            <a:normAutofit fontScale="70000" lnSpcReduction="20000"/>
          </a:bodyPr>
          <a:lstStyle/>
          <a:p>
            <a:pPr>
              <a:buNone/>
            </a:pPr>
            <a:r>
              <a:rPr lang="en-US" dirty="0" smtClean="0"/>
              <a:t>	Yes, the next king after Louis XIV was the logical Louis XV.  Tough to remember, I know.  This was the grandson of Louis XIV, as mentioned earlier.</a:t>
            </a:r>
          </a:p>
          <a:p>
            <a:pPr>
              <a:buNone/>
            </a:pPr>
            <a:r>
              <a:rPr lang="en-US" dirty="0" smtClean="0"/>
              <a:t>	</a:t>
            </a:r>
          </a:p>
          <a:p>
            <a:pPr>
              <a:buNone/>
            </a:pPr>
            <a:r>
              <a:rPr lang="en-US" dirty="0" smtClean="0"/>
              <a:t>	Where Louis XIV was a grand success, Louis XV is remembered as something of a failure.  In fact, by the end of his reign, many of the successes achieved by Louis XIV had been lost – France had lost its colonies in North America to Britain, the treasury was near dry, the monarchy was discredited and the people were sufficiently destitute and dissatisfied to be ready for an uprising.  Like the Louis before him, it would be his grandson that would take over as the next king.</a:t>
            </a:r>
            <a:endParaRPr lang="en-US" dirty="0"/>
          </a:p>
        </p:txBody>
      </p:sp>
      <p:pic>
        <p:nvPicPr>
          <p:cNvPr id="4" name="Picture 3" descr="220px-LouisXV-Rigaud1.jpg"/>
          <p:cNvPicPr>
            <a:picLocks noChangeAspect="1"/>
          </p:cNvPicPr>
          <p:nvPr/>
        </p:nvPicPr>
        <p:blipFill>
          <a:blip r:embed="rId2" cstate="print"/>
          <a:stretch>
            <a:fillRect/>
          </a:stretch>
        </p:blipFill>
        <p:spPr>
          <a:xfrm>
            <a:off x="6019800" y="1828800"/>
            <a:ext cx="2819400" cy="40753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XVI</a:t>
            </a:r>
            <a:endParaRPr lang="en-US" dirty="0"/>
          </a:p>
        </p:txBody>
      </p:sp>
      <p:sp>
        <p:nvSpPr>
          <p:cNvPr id="3" name="Content Placeholder 2"/>
          <p:cNvSpPr>
            <a:spLocks noGrp="1"/>
          </p:cNvSpPr>
          <p:nvPr>
            <p:ph idx="1"/>
          </p:nvPr>
        </p:nvSpPr>
        <p:spPr>
          <a:xfrm>
            <a:off x="3200400" y="1600200"/>
            <a:ext cx="5257800" cy="5257800"/>
          </a:xfrm>
        </p:spPr>
        <p:txBody>
          <a:bodyPr>
            <a:normAutofit fontScale="70000" lnSpcReduction="20000"/>
          </a:bodyPr>
          <a:lstStyle/>
          <a:p>
            <a:pPr>
              <a:buNone/>
            </a:pPr>
            <a:r>
              <a:rPr lang="en-US" dirty="0" smtClean="0"/>
              <a:t>	France just can’t get enough Louis.  This Louis would inherit a country in deep economic crisis and weakened from the empire at its height under Louis XIV.  It was kind of like getting handed the controls of a plane as it’s flying into a mountain…</a:t>
            </a:r>
          </a:p>
          <a:p>
            <a:pPr>
              <a:buNone/>
            </a:pPr>
            <a:endParaRPr lang="en-US" dirty="0" smtClean="0"/>
          </a:p>
          <a:p>
            <a:pPr>
              <a:buNone/>
            </a:pPr>
            <a:r>
              <a:rPr lang="en-US" dirty="0" smtClean="0"/>
              <a:t>	However, it’s important to remember what he did, or </a:t>
            </a:r>
            <a:r>
              <a:rPr lang="en-US" i="1" dirty="0" smtClean="0"/>
              <a:t>didn’t do </a:t>
            </a:r>
            <a:r>
              <a:rPr lang="en-US" dirty="0" smtClean="0"/>
              <a:t>to help things along.  He wasn’t exactly responsive to the needs of the people.  Like Louis XV, he was liked at first, but then his conservatism would anger many in France and he simply became a symbol of a system of government that was corrupt and inept.  He didn’t last as long as his forbears…</a:t>
            </a:r>
            <a:endParaRPr lang="en-US" dirty="0"/>
          </a:p>
        </p:txBody>
      </p:sp>
      <p:pic>
        <p:nvPicPr>
          <p:cNvPr id="4" name="Picture 3" descr="240px-Louis16-1775.jpg"/>
          <p:cNvPicPr>
            <a:picLocks noChangeAspect="1"/>
          </p:cNvPicPr>
          <p:nvPr/>
        </p:nvPicPr>
        <p:blipFill>
          <a:blip r:embed="rId2" cstate="print"/>
          <a:stretch>
            <a:fillRect/>
          </a:stretch>
        </p:blipFill>
        <p:spPr>
          <a:xfrm>
            <a:off x="381000" y="2057400"/>
            <a:ext cx="3048000" cy="3873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ANCIEN</a:t>
            </a:r>
            <a:r>
              <a:rPr lang="en-US" dirty="0" smtClean="0"/>
              <a:t>” REGIME</a:t>
            </a:r>
            <a:endParaRPr lang="en-US" dirty="0"/>
          </a:p>
        </p:txBody>
      </p:sp>
      <p:sp>
        <p:nvSpPr>
          <p:cNvPr id="3" name="Content Placeholder 2"/>
          <p:cNvSpPr>
            <a:spLocks noGrp="1"/>
          </p:cNvSpPr>
          <p:nvPr>
            <p:ph idx="1"/>
          </p:nvPr>
        </p:nvSpPr>
        <p:spPr>
          <a:xfrm>
            <a:off x="457200" y="1775191"/>
            <a:ext cx="5105400" cy="4625609"/>
          </a:xfrm>
        </p:spPr>
        <p:txBody>
          <a:bodyPr>
            <a:normAutofit fontScale="70000" lnSpcReduction="20000"/>
          </a:bodyPr>
          <a:lstStyle/>
          <a:p>
            <a:pPr>
              <a:buNone/>
            </a:pPr>
            <a:r>
              <a:rPr lang="en-US" dirty="0" smtClean="0"/>
              <a:t>	The monarchy, of course, was not the sole reason for France’s revolution.  The entire system was broken.  </a:t>
            </a:r>
          </a:p>
          <a:p>
            <a:pPr>
              <a:buNone/>
            </a:pPr>
            <a:endParaRPr lang="en-US" dirty="0" smtClean="0"/>
          </a:p>
          <a:p>
            <a:pPr>
              <a:buNone/>
            </a:pPr>
            <a:r>
              <a:rPr lang="en-US" dirty="0" smtClean="0"/>
              <a:t>	The existing system of taxation, as well as being unfair to the third estate, was very complex, and full of loopholes that allowed the nobility to escape taxation (the clergy didn’t need loopholes – they were exempt!)</a:t>
            </a:r>
          </a:p>
          <a:p>
            <a:pPr>
              <a:buNone/>
            </a:pPr>
            <a:endParaRPr lang="en-US" dirty="0" smtClean="0"/>
          </a:p>
          <a:p>
            <a:pPr>
              <a:buNone/>
            </a:pPr>
            <a:r>
              <a:rPr lang="en-US" dirty="0" smtClean="0"/>
              <a:t>	There were also chronic problems created through irregularities, as legal and administrative divisions overlapped, creating confusion over who was responsible for what.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67400" y="1828800"/>
            <a:ext cx="2882307"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15400" cy="861774"/>
          </a:xfrm>
          <a:prstGeom prst="rect">
            <a:avLst/>
          </a:prstGeom>
          <a:noFill/>
        </p:spPr>
        <p:txBody>
          <a:bodyPr>
            <a:spAutoFit/>
          </a:bodyPr>
          <a:lstStyle/>
          <a:p>
            <a:pPr fontAlgn="base">
              <a:spcBef>
                <a:spcPct val="0"/>
              </a:spcBef>
              <a:spcAft>
                <a:spcPct val="0"/>
              </a:spcAft>
              <a:defRPr/>
            </a:pPr>
            <a:r>
              <a:rPr lang="en-US" sz="5000" dirty="0">
                <a:ln>
                  <a:solidFill>
                    <a:srgbClr val="FF0000"/>
                  </a:solidFill>
                </a:ln>
                <a:solidFill>
                  <a:srgbClr val="002060"/>
                </a:solidFill>
                <a:latin typeface="Impact" pitchFamily="34" charset="0"/>
                <a:cs typeface="Arial" charset="0"/>
              </a:rPr>
              <a:t>French Society</a:t>
            </a:r>
          </a:p>
        </p:txBody>
      </p:sp>
      <p:sp>
        <p:nvSpPr>
          <p:cNvPr id="6147" name="TextBox 2"/>
          <p:cNvSpPr txBox="1">
            <a:spLocks noChangeArrowheads="1"/>
          </p:cNvSpPr>
          <p:nvPr/>
        </p:nvSpPr>
        <p:spPr bwMode="auto">
          <a:xfrm>
            <a:off x="457200" y="1219200"/>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smtClean="0">
                <a:solidFill>
                  <a:prstClr val="white"/>
                </a:solidFill>
                <a:latin typeface="Elephant" panose="02020904090505020303" pitchFamily="18" charset="0"/>
              </a:rPr>
              <a:t>French society was divided into 3 classes called “Estates”:</a:t>
            </a:r>
          </a:p>
        </p:txBody>
      </p:sp>
      <p:sp>
        <p:nvSpPr>
          <p:cNvPr id="4" name="Flowchart: Extract 3"/>
          <p:cNvSpPr/>
          <p:nvPr/>
        </p:nvSpPr>
        <p:spPr>
          <a:xfrm>
            <a:off x="1371600" y="2133600"/>
            <a:ext cx="6781800" cy="449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Isosceles Triangle 4"/>
          <p:cNvSpPr/>
          <p:nvPr/>
        </p:nvSpPr>
        <p:spPr>
          <a:xfrm>
            <a:off x="2438400" y="2133600"/>
            <a:ext cx="4648200" cy="31242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Flowchart: Extract 5"/>
          <p:cNvSpPr/>
          <p:nvPr/>
        </p:nvSpPr>
        <p:spPr>
          <a:xfrm>
            <a:off x="3505200" y="2133600"/>
            <a:ext cx="2514600" cy="1676400"/>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ular Callout 6"/>
          <p:cNvSpPr/>
          <p:nvPr/>
        </p:nvSpPr>
        <p:spPr>
          <a:xfrm>
            <a:off x="381000" y="2286000"/>
            <a:ext cx="2743200" cy="1219200"/>
          </a:xfrm>
          <a:prstGeom prst="wedgeRectCallout">
            <a:avLst>
              <a:gd name="adj1" fmla="val 95577"/>
              <a:gd name="adj2" fmla="val -63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u="sng" dirty="0">
                <a:solidFill>
                  <a:srgbClr val="FF0000"/>
                </a:solidFill>
              </a:rPr>
              <a:t>First Estate</a:t>
            </a:r>
          </a:p>
          <a:p>
            <a:pPr fontAlgn="base">
              <a:spcBef>
                <a:spcPct val="0"/>
              </a:spcBef>
              <a:spcAft>
                <a:spcPct val="0"/>
              </a:spcAft>
              <a:defRPr/>
            </a:pPr>
            <a:r>
              <a:rPr lang="en-US" sz="2400" b="1" dirty="0">
                <a:solidFill>
                  <a:srgbClr val="FF0000"/>
                </a:solidFill>
              </a:rPr>
              <a:t>Catholic church officials &amp;Clergy</a:t>
            </a:r>
          </a:p>
        </p:txBody>
      </p:sp>
      <p:sp>
        <p:nvSpPr>
          <p:cNvPr id="5128" name="TextBox 7"/>
          <p:cNvSpPr txBox="1">
            <a:spLocks noChangeArrowheads="1"/>
          </p:cNvSpPr>
          <p:nvPr/>
        </p:nvSpPr>
        <p:spPr bwMode="auto">
          <a:xfrm>
            <a:off x="4267200" y="2743200"/>
            <a:ext cx="121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400" smtClean="0">
                <a:solidFill>
                  <a:prstClr val="black"/>
                </a:solidFill>
                <a:latin typeface="Impact" panose="020B0806030902050204" pitchFamily="34" charset="0"/>
              </a:rPr>
              <a:t>1</a:t>
            </a:r>
            <a:r>
              <a:rPr lang="en-US" altLang="en-US" sz="4400" baseline="30000" smtClean="0">
                <a:solidFill>
                  <a:prstClr val="black"/>
                </a:solidFill>
                <a:latin typeface="Impact" panose="020B0806030902050204" pitchFamily="34" charset="0"/>
              </a:rPr>
              <a:t>st</a:t>
            </a:r>
            <a:r>
              <a:rPr lang="en-US" altLang="en-US" sz="4400" smtClean="0">
                <a:solidFill>
                  <a:prstClr val="black"/>
                </a:solidFill>
                <a:latin typeface="Impact" panose="020B0806030902050204" pitchFamily="34" charset="0"/>
              </a:rPr>
              <a:t> </a:t>
            </a:r>
          </a:p>
        </p:txBody>
      </p:sp>
      <p:sp>
        <p:nvSpPr>
          <p:cNvPr id="5129" name="TextBox 8"/>
          <p:cNvSpPr txBox="1">
            <a:spLocks noChangeArrowheads="1"/>
          </p:cNvSpPr>
          <p:nvPr/>
        </p:nvSpPr>
        <p:spPr bwMode="auto">
          <a:xfrm>
            <a:off x="4267200" y="4114800"/>
            <a:ext cx="121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400" smtClean="0">
                <a:solidFill>
                  <a:prstClr val="black"/>
                </a:solidFill>
                <a:latin typeface="Impact" panose="020B0806030902050204" pitchFamily="34" charset="0"/>
              </a:rPr>
              <a:t>2</a:t>
            </a:r>
            <a:r>
              <a:rPr lang="en-US" altLang="en-US" sz="4400" baseline="30000" smtClean="0">
                <a:solidFill>
                  <a:prstClr val="black"/>
                </a:solidFill>
                <a:latin typeface="Impact" panose="020B0806030902050204" pitchFamily="34" charset="0"/>
              </a:rPr>
              <a:t>nd</a:t>
            </a:r>
            <a:r>
              <a:rPr lang="en-US" altLang="en-US" sz="4400" smtClean="0">
                <a:solidFill>
                  <a:prstClr val="black"/>
                </a:solidFill>
                <a:latin typeface="Impact" panose="020B0806030902050204" pitchFamily="34" charset="0"/>
              </a:rPr>
              <a:t> </a:t>
            </a:r>
          </a:p>
        </p:txBody>
      </p:sp>
      <p:sp>
        <p:nvSpPr>
          <p:cNvPr id="5130" name="TextBox 9"/>
          <p:cNvSpPr txBox="1">
            <a:spLocks noChangeArrowheads="1"/>
          </p:cNvSpPr>
          <p:nvPr/>
        </p:nvSpPr>
        <p:spPr bwMode="auto">
          <a:xfrm>
            <a:off x="4191000" y="5562600"/>
            <a:ext cx="121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400" smtClean="0">
                <a:solidFill>
                  <a:prstClr val="black"/>
                </a:solidFill>
                <a:latin typeface="Impact" panose="020B0806030902050204" pitchFamily="34" charset="0"/>
              </a:rPr>
              <a:t>3</a:t>
            </a:r>
            <a:r>
              <a:rPr lang="en-US" altLang="en-US" sz="4400" baseline="30000" smtClean="0">
                <a:solidFill>
                  <a:prstClr val="black"/>
                </a:solidFill>
                <a:latin typeface="Impact" panose="020B0806030902050204" pitchFamily="34" charset="0"/>
              </a:rPr>
              <a:t>rd</a:t>
            </a:r>
            <a:r>
              <a:rPr lang="en-US" altLang="en-US" sz="4400" smtClean="0">
                <a:solidFill>
                  <a:prstClr val="black"/>
                </a:solidFill>
                <a:latin typeface="Impact" panose="020B0806030902050204" pitchFamily="34" charset="0"/>
              </a:rPr>
              <a:t> </a:t>
            </a:r>
          </a:p>
        </p:txBody>
      </p:sp>
      <p:sp>
        <p:nvSpPr>
          <p:cNvPr id="11" name="Rectangular Callout 10"/>
          <p:cNvSpPr/>
          <p:nvPr/>
        </p:nvSpPr>
        <p:spPr>
          <a:xfrm>
            <a:off x="6019800" y="2819400"/>
            <a:ext cx="2971800" cy="1066800"/>
          </a:xfrm>
          <a:prstGeom prst="wedgeRectCallout">
            <a:avLst>
              <a:gd name="adj1" fmla="val -71090"/>
              <a:gd name="adj2" fmla="val 7090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u="sng" dirty="0">
                <a:solidFill>
                  <a:prstClr val="white"/>
                </a:solidFill>
              </a:rPr>
              <a:t>2</a:t>
            </a:r>
            <a:r>
              <a:rPr lang="en-US" sz="2400" b="1" u="sng" baseline="30000" dirty="0">
                <a:solidFill>
                  <a:prstClr val="white"/>
                </a:solidFill>
              </a:rPr>
              <a:t>nd</a:t>
            </a:r>
            <a:r>
              <a:rPr lang="en-US" sz="2400" b="1" u="sng" dirty="0">
                <a:solidFill>
                  <a:prstClr val="white"/>
                </a:solidFill>
              </a:rPr>
              <a:t> Estate</a:t>
            </a:r>
          </a:p>
          <a:p>
            <a:pPr fontAlgn="base">
              <a:spcBef>
                <a:spcPct val="0"/>
              </a:spcBef>
              <a:spcAft>
                <a:spcPct val="0"/>
              </a:spcAft>
              <a:defRPr/>
            </a:pPr>
            <a:r>
              <a:rPr lang="en-US" sz="2400" b="1" dirty="0">
                <a:solidFill>
                  <a:prstClr val="white"/>
                </a:solidFill>
              </a:rPr>
              <a:t>Nobility &amp; aristocracy</a:t>
            </a:r>
          </a:p>
        </p:txBody>
      </p:sp>
      <p:sp>
        <p:nvSpPr>
          <p:cNvPr id="12" name="Rectangular Callout 11"/>
          <p:cNvSpPr/>
          <p:nvPr/>
        </p:nvSpPr>
        <p:spPr>
          <a:xfrm>
            <a:off x="228600" y="3962400"/>
            <a:ext cx="2743200" cy="2667000"/>
          </a:xfrm>
          <a:prstGeom prst="wedgeRectCallout">
            <a:avLst>
              <a:gd name="adj1" fmla="val 79167"/>
              <a:gd name="adj2" fmla="val 26287"/>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200" b="1" u="sng" dirty="0">
                <a:solidFill>
                  <a:prstClr val="white"/>
                </a:solidFill>
              </a:rPr>
              <a:t>3</a:t>
            </a:r>
            <a:r>
              <a:rPr lang="en-US" sz="2200" b="1" u="sng" baseline="30000" dirty="0">
                <a:solidFill>
                  <a:prstClr val="white"/>
                </a:solidFill>
              </a:rPr>
              <a:t>rd</a:t>
            </a:r>
            <a:r>
              <a:rPr lang="en-US" sz="2200" b="1" u="sng" dirty="0">
                <a:solidFill>
                  <a:prstClr val="white"/>
                </a:solidFill>
              </a:rPr>
              <a:t> Estate</a:t>
            </a:r>
          </a:p>
          <a:p>
            <a:pPr marL="457200" indent="-457200" fontAlgn="base">
              <a:spcBef>
                <a:spcPct val="0"/>
              </a:spcBef>
              <a:spcAft>
                <a:spcPct val="0"/>
              </a:spcAft>
              <a:buFont typeface="+mj-lt"/>
              <a:buAutoNum type="arabicPeriod"/>
              <a:defRPr/>
            </a:pPr>
            <a:r>
              <a:rPr lang="en-US" sz="2200" b="1" u="sng" dirty="0">
                <a:solidFill>
                  <a:prstClr val="white"/>
                </a:solidFill>
              </a:rPr>
              <a:t>Bourgeoisie</a:t>
            </a:r>
            <a:r>
              <a:rPr lang="en-US" sz="2200" b="1" dirty="0">
                <a:solidFill>
                  <a:prstClr val="white"/>
                </a:solidFill>
              </a:rPr>
              <a:t> – educated city lawyers, doctors, businessmen</a:t>
            </a:r>
          </a:p>
          <a:p>
            <a:pPr marL="457200" indent="-457200" fontAlgn="base">
              <a:spcBef>
                <a:spcPct val="0"/>
              </a:spcBef>
              <a:spcAft>
                <a:spcPct val="0"/>
              </a:spcAft>
              <a:buFont typeface="+mj-lt"/>
              <a:buAutoNum type="arabicPeriod"/>
              <a:defRPr/>
            </a:pPr>
            <a:r>
              <a:rPr lang="en-US" sz="2200" b="1" dirty="0">
                <a:solidFill>
                  <a:prstClr val="white"/>
                </a:solidFill>
              </a:rPr>
              <a:t>Peasants &amp; farmers</a:t>
            </a:r>
          </a:p>
        </p:txBody>
      </p:sp>
    </p:spTree>
    <p:extLst>
      <p:ext uri="{BB962C8B-B14F-4D97-AF65-F5344CB8AC3E}">
        <p14:creationId xmlns:p14="http://schemas.microsoft.com/office/powerpoint/2010/main" val="95232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1000"/>
                                        <p:tgtEl>
                                          <p:spTgt spid="5128"/>
                                        </p:tgtEl>
                                      </p:cBhvr>
                                    </p:animEffect>
                                    <p:anim calcmode="lin" valueType="num">
                                      <p:cBhvr>
                                        <p:cTn id="14" dur="1000" fill="hold"/>
                                        <p:tgtEl>
                                          <p:spTgt spid="5128"/>
                                        </p:tgtEl>
                                        <p:attrNameLst>
                                          <p:attrName>ppt_x</p:attrName>
                                        </p:attrNameLst>
                                      </p:cBhvr>
                                      <p:tavLst>
                                        <p:tav tm="0">
                                          <p:val>
                                            <p:strVal val="#ppt_x"/>
                                          </p:val>
                                        </p:tav>
                                        <p:tav tm="100000">
                                          <p:val>
                                            <p:strVal val="#ppt_x"/>
                                          </p:val>
                                        </p:tav>
                                      </p:tavLst>
                                    </p:anim>
                                    <p:anim calcmode="lin" valueType="num">
                                      <p:cBhvr>
                                        <p:cTn id="15" dur="1000" fill="hold"/>
                                        <p:tgtEl>
                                          <p:spTgt spid="512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5129"/>
                                        </p:tgtEl>
                                        <p:attrNameLst>
                                          <p:attrName>style.visibility</p:attrName>
                                        </p:attrNameLst>
                                      </p:cBhvr>
                                      <p:to>
                                        <p:strVal val="visible"/>
                                      </p:to>
                                    </p:set>
                                    <p:animEffect transition="in" filter="fade">
                                      <p:cBhvr>
                                        <p:cTn id="24" dur="1000"/>
                                        <p:tgtEl>
                                          <p:spTgt spid="5129"/>
                                        </p:tgtEl>
                                      </p:cBhvr>
                                    </p:animEffect>
                                    <p:anim calcmode="lin" valueType="num">
                                      <p:cBhvr>
                                        <p:cTn id="25" dur="1000" fill="hold"/>
                                        <p:tgtEl>
                                          <p:spTgt spid="5129"/>
                                        </p:tgtEl>
                                        <p:attrNameLst>
                                          <p:attrName>ppt_x</p:attrName>
                                        </p:attrNameLst>
                                      </p:cBhvr>
                                      <p:tavLst>
                                        <p:tav tm="0">
                                          <p:val>
                                            <p:strVal val="#ppt_x"/>
                                          </p:val>
                                        </p:tav>
                                        <p:tav tm="100000">
                                          <p:val>
                                            <p:strVal val="#ppt_x"/>
                                          </p:val>
                                        </p:tav>
                                      </p:tavLst>
                                    </p:anim>
                                    <p:anim calcmode="lin" valueType="num">
                                      <p:cBhvr>
                                        <p:cTn id="26" dur="1000" fill="hold"/>
                                        <p:tgtEl>
                                          <p:spTgt spid="512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47" presetClass="entr" presetSubtype="0" fill="hold" grpId="0" nodeType="afterEffect">
                                  <p:stCondLst>
                                    <p:cond delay="0"/>
                                  </p:stCondLst>
                                  <p:childTnLst>
                                    <p:set>
                                      <p:cBhvr>
                                        <p:cTn id="34" dur="1" fill="hold">
                                          <p:stCondLst>
                                            <p:cond delay="0"/>
                                          </p:stCondLst>
                                        </p:cTn>
                                        <p:tgtEl>
                                          <p:spTgt spid="5130"/>
                                        </p:tgtEl>
                                        <p:attrNameLst>
                                          <p:attrName>style.visibility</p:attrName>
                                        </p:attrNameLst>
                                      </p:cBhvr>
                                      <p:to>
                                        <p:strVal val="visible"/>
                                      </p:to>
                                    </p:set>
                                    <p:animEffect transition="in" filter="fade">
                                      <p:cBhvr>
                                        <p:cTn id="35" dur="1000"/>
                                        <p:tgtEl>
                                          <p:spTgt spid="5130"/>
                                        </p:tgtEl>
                                      </p:cBhvr>
                                    </p:animEffect>
                                    <p:anim calcmode="lin" valueType="num">
                                      <p:cBhvr>
                                        <p:cTn id="36" dur="1000" fill="hold"/>
                                        <p:tgtEl>
                                          <p:spTgt spid="5130"/>
                                        </p:tgtEl>
                                        <p:attrNameLst>
                                          <p:attrName>ppt_x</p:attrName>
                                        </p:attrNameLst>
                                      </p:cBhvr>
                                      <p:tavLst>
                                        <p:tav tm="0">
                                          <p:val>
                                            <p:strVal val="#ppt_x"/>
                                          </p:val>
                                        </p:tav>
                                        <p:tav tm="100000">
                                          <p:val>
                                            <p:strVal val="#ppt_x"/>
                                          </p:val>
                                        </p:tav>
                                      </p:tavLst>
                                    </p:anim>
                                    <p:anim calcmode="lin" valueType="num">
                                      <p:cBhvr>
                                        <p:cTn id="37"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1"/>
                                          </p:val>
                                        </p:tav>
                                        <p:tav tm="100000">
                                          <p:val>
                                            <p:strVal val="#ppt_x"/>
                                          </p:val>
                                        </p:tav>
                                      </p:tavLst>
                                    </p:anim>
                                    <p:anim calcmode="lin" valueType="num">
                                      <p:cBhvr>
                                        <p:cTn id="4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5128" grpId="0"/>
      <p:bldP spid="5129" grpId="0"/>
      <p:bldP spid="5130" grpId="0"/>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1160</TotalTime>
  <Words>326</Words>
  <Application>Microsoft Office PowerPoint</Application>
  <PresentationFormat>On-screen Show (4:3)</PresentationFormat>
  <Paragraphs>212</Paragraphs>
  <Slides>38</Slides>
  <Notes>0</Notes>
  <HiddenSlides>0</HiddenSlides>
  <MMClips>1</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38</vt:i4>
      </vt:variant>
    </vt:vector>
  </HeadingPairs>
  <TitlesOfParts>
    <vt:vector size="54" baseType="lpstr">
      <vt:lpstr>Arial</vt:lpstr>
      <vt:lpstr>Calibri</vt:lpstr>
      <vt:lpstr>Corbel</vt:lpstr>
      <vt:lpstr>Elephant</vt:lpstr>
      <vt:lpstr>Impact</vt:lpstr>
      <vt:lpstr>Wingdings</vt:lpstr>
      <vt:lpstr>Wingdings 2</vt:lpstr>
      <vt:lpstr>Wingdings 3</vt:lpstr>
      <vt:lpstr>Module</vt:lpstr>
      <vt:lpstr>Office Theme</vt:lpstr>
      <vt:lpstr>1_Office Theme</vt:lpstr>
      <vt:lpstr>2_Office Theme</vt:lpstr>
      <vt:lpstr>3_Office Theme</vt:lpstr>
      <vt:lpstr>4_Office Theme</vt:lpstr>
      <vt:lpstr>5_Office Theme</vt:lpstr>
      <vt:lpstr>Chart</vt:lpstr>
      <vt:lpstr>THE FRENCH REVOLUTION</vt:lpstr>
      <vt:lpstr>PowerPoint Presentation</vt:lpstr>
      <vt:lpstr>ABSOLUTE MONARCHY</vt:lpstr>
      <vt:lpstr>LOUIS XIV, “THE SUN KING”</vt:lpstr>
      <vt:lpstr>LOUIS XIV’S REIGN</vt:lpstr>
      <vt:lpstr>LOUIS XV</vt:lpstr>
      <vt:lpstr>LOUIS XVI</vt:lpstr>
      <vt:lpstr>THE “ANCIEN” REGIME</vt:lpstr>
      <vt:lpstr>PowerPoint Presentation</vt:lpstr>
      <vt:lpstr>THE “ANCIEN” REGIME CONT’D</vt:lpstr>
      <vt:lpstr>PowerPoint Presentation</vt:lpstr>
      <vt:lpstr>PowerPoint Presentation</vt:lpstr>
      <vt:lpstr>PowerPoint Presentation</vt:lpstr>
      <vt:lpstr>THE BLACK DEATH</vt:lpstr>
      <vt:lpstr>THE BLACK DEATH CONT’D</vt:lpstr>
      <vt:lpstr>THE BLACK DEATH, CONT’D</vt:lpstr>
      <vt:lpstr>THE BLACK DEATH CONT’D</vt:lpstr>
      <vt:lpstr>THE RENAISSANCE</vt:lpstr>
      <vt:lpstr>THE RENAISSANCE, CONT’D</vt:lpstr>
      <vt:lpstr>THE ENLIGHTENMENT</vt:lpstr>
      <vt:lpstr>THE ENLIGHTENMENT, CONT’D</vt:lpstr>
      <vt:lpstr>Age of Enlightenment</vt:lpstr>
      <vt:lpstr>THE AMERICAN REVOLUTION</vt:lpstr>
      <vt:lpstr>THE AMERICAN REV., CONT’D</vt:lpstr>
      <vt:lpstr>Sent Aid and Supplies to American Revolution</vt:lpstr>
      <vt:lpstr>IMMEDIATE CAUSES</vt:lpstr>
      <vt:lpstr>ECONOMIC WOES</vt:lpstr>
      <vt:lpstr>POPULATION CRUNCH</vt:lpstr>
      <vt:lpstr>THE NECKLACE SCANDAL</vt:lpstr>
      <vt:lpstr>NECKLACE SCANDAL CONT’D</vt:lpstr>
      <vt:lpstr>NECKLACE SCANDAL CONT’D</vt:lpstr>
      <vt:lpstr>ESTATES GENERAL</vt:lpstr>
      <vt:lpstr>ESTATES GENERAL, CONT’D</vt:lpstr>
      <vt:lpstr>PowerPoint Presentation</vt:lpstr>
      <vt:lpstr>THE NATIONAL ASSEMBLY</vt:lpstr>
      <vt:lpstr>THE TENNIS COURT OATH</vt:lpstr>
      <vt:lpstr>PowerPoint Presentation</vt:lpstr>
      <vt:lpstr>THE END OF THE BEGINNING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iedwards</dc:creator>
  <cp:lastModifiedBy>Victoria Bomer</cp:lastModifiedBy>
  <cp:revision>101</cp:revision>
  <dcterms:created xsi:type="dcterms:W3CDTF">2011-02-14T06:00:14Z</dcterms:created>
  <dcterms:modified xsi:type="dcterms:W3CDTF">2014-12-08T18:52:38Z</dcterms:modified>
</cp:coreProperties>
</file>