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7" r:id="rId2"/>
    <p:sldId id="262" r:id="rId3"/>
    <p:sldId id="258" r:id="rId4"/>
    <p:sldId id="259" r:id="rId5"/>
    <p:sldId id="260" r:id="rId6"/>
    <p:sldId id="261" r:id="rId7"/>
    <p:sldId id="263" r:id="rId8"/>
    <p:sldId id="266" r:id="rId9"/>
    <p:sldId id="264" r:id="rId10"/>
    <p:sldId id="265" r:id="rId11"/>
    <p:sldId id="267" r:id="rId12"/>
    <p:sldId id="268" r:id="rId13"/>
    <p:sldId id="269" r:id="rId14"/>
    <p:sldId id="270" r:id="rId15"/>
    <p:sldId id="274" r:id="rId16"/>
    <p:sldId id="271" r:id="rId17"/>
    <p:sldId id="272" r:id="rId18"/>
    <p:sldId id="273" r:id="rId19"/>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8" autoAdjust="0"/>
    <p:restoredTop sz="94660"/>
  </p:normalViewPr>
  <p:slideViewPr>
    <p:cSldViewPr>
      <p:cViewPr varScale="1">
        <p:scale>
          <a:sx n="103" d="100"/>
          <a:sy n="103" d="100"/>
        </p:scale>
        <p:origin x="2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2" cy="463549"/>
          </a:xfrm>
          <a:prstGeom prst="rect">
            <a:avLst/>
          </a:prstGeom>
        </p:spPr>
        <p:txBody>
          <a:bodyPr vert="horz" lIns="90575" tIns="45287" rIns="90575" bIns="45287" rtlCol="0"/>
          <a:lstStyle>
            <a:lvl1pPr algn="l">
              <a:defRPr sz="1200"/>
            </a:lvl1pPr>
          </a:lstStyle>
          <a:p>
            <a:endParaRPr lang="en-US"/>
          </a:p>
        </p:txBody>
      </p:sp>
      <p:sp>
        <p:nvSpPr>
          <p:cNvPr id="3" name="Date Placeholder 2"/>
          <p:cNvSpPr>
            <a:spLocks noGrp="1"/>
          </p:cNvSpPr>
          <p:nvPr>
            <p:ph type="dt" sz="quarter" idx="1"/>
          </p:nvPr>
        </p:nvSpPr>
        <p:spPr>
          <a:xfrm>
            <a:off x="3884028" y="1"/>
            <a:ext cx="2972422" cy="463549"/>
          </a:xfrm>
          <a:prstGeom prst="rect">
            <a:avLst/>
          </a:prstGeom>
        </p:spPr>
        <p:txBody>
          <a:bodyPr vert="horz" lIns="90575" tIns="45287" rIns="90575" bIns="45287" rtlCol="0"/>
          <a:lstStyle>
            <a:lvl1pPr algn="r">
              <a:defRPr sz="1200"/>
            </a:lvl1pPr>
          </a:lstStyle>
          <a:p>
            <a:fld id="{92FE75BF-F05B-455F-B544-4028BAFD7CC4}" type="datetimeFigureOut">
              <a:rPr lang="en-US" smtClean="0"/>
              <a:t>2/12/2015</a:t>
            </a:fld>
            <a:endParaRPr lang="en-US"/>
          </a:p>
        </p:txBody>
      </p:sp>
      <p:sp>
        <p:nvSpPr>
          <p:cNvPr id="4" name="Footer Placeholder 3"/>
          <p:cNvSpPr>
            <a:spLocks noGrp="1"/>
          </p:cNvSpPr>
          <p:nvPr>
            <p:ph type="ftr" sz="quarter" idx="2"/>
          </p:nvPr>
        </p:nvSpPr>
        <p:spPr>
          <a:xfrm>
            <a:off x="1" y="8772527"/>
            <a:ext cx="2972422" cy="463549"/>
          </a:xfrm>
          <a:prstGeom prst="rect">
            <a:avLst/>
          </a:prstGeom>
        </p:spPr>
        <p:txBody>
          <a:bodyPr vert="horz" lIns="90575" tIns="45287" rIns="90575" bIns="45287" rtlCol="0" anchor="b"/>
          <a:lstStyle>
            <a:lvl1pPr algn="l">
              <a:defRPr sz="1200"/>
            </a:lvl1pPr>
          </a:lstStyle>
          <a:p>
            <a:endParaRPr lang="en-US"/>
          </a:p>
        </p:txBody>
      </p:sp>
      <p:sp>
        <p:nvSpPr>
          <p:cNvPr id="5" name="Slide Number Placeholder 4"/>
          <p:cNvSpPr>
            <a:spLocks noGrp="1"/>
          </p:cNvSpPr>
          <p:nvPr>
            <p:ph type="sldNum" sz="quarter" idx="3"/>
          </p:nvPr>
        </p:nvSpPr>
        <p:spPr>
          <a:xfrm>
            <a:off x="3884028" y="8772527"/>
            <a:ext cx="2972422" cy="463549"/>
          </a:xfrm>
          <a:prstGeom prst="rect">
            <a:avLst/>
          </a:prstGeom>
        </p:spPr>
        <p:txBody>
          <a:bodyPr vert="horz" lIns="90575" tIns="45287" rIns="90575" bIns="45287" rtlCol="0" anchor="b"/>
          <a:lstStyle>
            <a:lvl1pPr algn="r">
              <a:defRPr sz="1200"/>
            </a:lvl1pPr>
          </a:lstStyle>
          <a:p>
            <a:fld id="{740CF533-BCE7-443A-A59C-A7CBF2F899B2}" type="slidenum">
              <a:rPr lang="en-US" smtClean="0"/>
              <a:t>‹#›</a:t>
            </a:fld>
            <a:endParaRPr lang="en-US"/>
          </a:p>
        </p:txBody>
      </p:sp>
    </p:spTree>
    <p:extLst>
      <p:ext uri="{BB962C8B-B14F-4D97-AF65-F5344CB8AC3E}">
        <p14:creationId xmlns:p14="http://schemas.microsoft.com/office/powerpoint/2010/main" val="19140071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7155F0-AA5D-4909-BE46-3D9705278FA7}"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C5176-FA5D-40A1-9178-2B14D1CA20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155F0-AA5D-4909-BE46-3D9705278FA7}"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C5176-FA5D-40A1-9178-2B14D1CA20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155F0-AA5D-4909-BE46-3D9705278FA7}"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C5176-FA5D-40A1-9178-2B14D1CA20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155F0-AA5D-4909-BE46-3D9705278FA7}"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C5176-FA5D-40A1-9178-2B14D1CA20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7155F0-AA5D-4909-BE46-3D9705278FA7}"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C5176-FA5D-40A1-9178-2B14D1CA20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7155F0-AA5D-4909-BE46-3D9705278FA7}" type="datetimeFigureOut">
              <a:rPr lang="en-US" smtClean="0"/>
              <a:pPr/>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C5176-FA5D-40A1-9178-2B14D1CA20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7155F0-AA5D-4909-BE46-3D9705278FA7}" type="datetimeFigureOut">
              <a:rPr lang="en-US" smtClean="0"/>
              <a:pPr/>
              <a:t>2/12/2015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C5176-FA5D-40A1-9178-2B14D1CA20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7155F0-AA5D-4909-BE46-3D9705278FA7}" type="datetimeFigureOut">
              <a:rPr lang="en-US" smtClean="0"/>
              <a:pPr/>
              <a:t>2/12/2015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C5176-FA5D-40A1-9178-2B14D1CA20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155F0-AA5D-4909-BE46-3D9705278FA7}" type="datetimeFigureOut">
              <a:rPr lang="en-US" smtClean="0"/>
              <a:pPr/>
              <a:t>2/12/2015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C5176-FA5D-40A1-9178-2B14D1CA20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155F0-AA5D-4909-BE46-3D9705278FA7}" type="datetimeFigureOut">
              <a:rPr lang="en-US" smtClean="0"/>
              <a:pPr/>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C5176-FA5D-40A1-9178-2B14D1CA20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155F0-AA5D-4909-BE46-3D9705278FA7}" type="datetimeFigureOut">
              <a:rPr lang="en-US" smtClean="0"/>
              <a:pPr/>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C5176-FA5D-40A1-9178-2B14D1CA20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155F0-AA5D-4909-BE46-3D9705278FA7}" type="datetimeFigureOut">
              <a:rPr lang="en-US" smtClean="0"/>
              <a:pPr/>
              <a:t>2/12/2015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C5176-FA5D-40A1-9178-2B14D1CA20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Christian_Dior_S.A."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Beatnik" TargetMode="External"/><Relationship Id="rId7" Type="http://schemas.openxmlformats.org/officeDocument/2006/relationships/image" Target="../media/image20.jpeg"/><Relationship Id="rId2" Type="http://schemas.openxmlformats.org/officeDocument/2006/relationships/hyperlink" Target="http://en.wikipedia.org/wiki/Fashion_trend"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en.wikipedia.org/wiki/Le_Smok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Ready-to-wear"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en.wikipedia.org/wiki/Time_(magazine)" TargetMode="External"/><Relationship Id="rId7" Type="http://schemas.openxmlformats.org/officeDocument/2006/relationships/image" Target="../media/image26.jpeg"/><Relationship Id="rId2" Type="http://schemas.openxmlformats.org/officeDocument/2006/relationships/hyperlink" Target="http://en.wikipedia.org/wiki/World_War_I"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en.wikipedia.org/wiki/Time_100:_The_Most_Important_People_of_the_Century" TargetMode="External"/><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Space_Age" TargetMode="External"/><Relationship Id="rId7" Type="http://schemas.openxmlformats.org/officeDocument/2006/relationships/image" Target="../media/image30.jpeg"/><Relationship Id="rId2" Type="http://schemas.openxmlformats.org/officeDocument/2006/relationships/hyperlink" Target="http://en.wikipedia.org/wiki/Avant-garde" TargetMode="Externa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en.wikipedia.org/wiki/Unisex" TargetMode="External"/><Relationship Id="rId4" Type="http://schemas.openxmlformats.org/officeDocument/2006/relationships/hyperlink" Target="http://en.wikipedia.org/wiki/Geometry"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en.wikipedia.org/wiki/Madonna_(entertainer)" TargetMode="External"/><Relationship Id="rId7" Type="http://schemas.openxmlformats.org/officeDocument/2006/relationships/image" Target="../media/image33.jpeg"/><Relationship Id="rId2" Type="http://schemas.openxmlformats.org/officeDocument/2006/relationships/hyperlink" Target="http://en.wikipedia.org/wiki/Haute_Couture"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hyperlink" Target="http://en.wikipedia.org/wiki/Herm%C3%A8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Ready-to-wear" TargetMode="External"/><Relationship Id="rId7" Type="http://schemas.openxmlformats.org/officeDocument/2006/relationships/image" Target="../media/image38.jpeg"/><Relationship Id="rId2" Type="http://schemas.openxmlformats.org/officeDocument/2006/relationships/hyperlink" Target="http://en.wikipedia.org/wiki/Luxury_goods" TargetMode="Externa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hyperlink" Target="http://en.wikipedia.org/wiki/Haute_coutur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Lucida Calligraphy" pitchFamily="66" charset="0"/>
              </a:rPr>
              <a:t>French Fashion</a:t>
            </a:r>
            <a:endParaRPr lang="en-US" dirty="0">
              <a:latin typeface="Lucida Calligraphy" pitchFamily="66" charset="0"/>
            </a:endParaRPr>
          </a:p>
        </p:txBody>
      </p:sp>
      <p:sp>
        <p:nvSpPr>
          <p:cNvPr id="3" name="Subtitle 2"/>
          <p:cNvSpPr>
            <a:spLocks noGrp="1"/>
          </p:cNvSpPr>
          <p:nvPr>
            <p:ph type="subTitle" idx="1"/>
          </p:nvPr>
        </p:nvSpPr>
        <p:spPr/>
        <p:txBody>
          <a:bodyPr/>
          <a:lstStyle/>
          <a:p>
            <a:r>
              <a:rPr lang="en-US" dirty="0" err="1" smtClean="0"/>
              <a:t>Chapitre</a:t>
            </a:r>
            <a:r>
              <a:rPr lang="en-US" dirty="0" smtClean="0"/>
              <a:t> </a:t>
            </a:r>
            <a:r>
              <a:rPr lang="en-US" dirty="0" err="1" smtClean="0"/>
              <a:t>Quatre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Christian Dior</a:t>
            </a:r>
            <a:endParaRPr lang="en-US"/>
          </a:p>
        </p:txBody>
      </p:sp>
      <p:sp>
        <p:nvSpPr>
          <p:cNvPr id="3" name="Content Placeholder 2"/>
          <p:cNvSpPr>
            <a:spLocks noGrp="1"/>
          </p:cNvSpPr>
          <p:nvPr>
            <p:ph idx="1"/>
          </p:nvPr>
        </p:nvSpPr>
        <p:spPr>
          <a:xfrm>
            <a:off x="381000" y="1219200"/>
            <a:ext cx="8229600" cy="3048000"/>
          </a:xfrm>
        </p:spPr>
        <p:txBody>
          <a:bodyPr>
            <a:normAutofit fontScale="47500" lnSpcReduction="20000"/>
          </a:bodyPr>
          <a:lstStyle/>
          <a:p>
            <a:r>
              <a:rPr lang="en-US" smtClean="0"/>
              <a:t>Born in Normandy France to a well-to-do family</a:t>
            </a:r>
          </a:p>
          <a:p>
            <a:r>
              <a:rPr lang="en-US" smtClean="0"/>
              <a:t>As a student, sold fashion sketches on the street outside his home</a:t>
            </a:r>
          </a:p>
          <a:p>
            <a:r>
              <a:rPr lang="en-US" smtClean="0"/>
              <a:t>During WWII helped design dresses for Nazi officers’ wives</a:t>
            </a:r>
          </a:p>
          <a:p>
            <a:r>
              <a:rPr lang="en-US" smtClean="0"/>
              <a:t>In 1946 he founded his fashion house, Dior</a:t>
            </a:r>
          </a:p>
          <a:p>
            <a:r>
              <a:rPr lang="en-US"/>
              <a:t>Dior's designs were more voluptuous than the boxy, fabric-conserving shapes of the recent World War II styles, influenced by the rations on fabric</a:t>
            </a:r>
            <a:r>
              <a:rPr lang="en-US" smtClean="0"/>
              <a:t>.</a:t>
            </a:r>
            <a:r>
              <a:rPr lang="en-US" baseline="30000" smtClean="0"/>
              <a:t>[</a:t>
            </a:r>
            <a:r>
              <a:rPr lang="en-US" smtClean="0"/>
              <a:t>He </a:t>
            </a:r>
            <a:r>
              <a:rPr lang="en-US"/>
              <a:t>was a master at creating shapes and </a:t>
            </a:r>
            <a:r>
              <a:rPr lang="en-US" smtClean="0"/>
              <a:t>silhouettes.His </a:t>
            </a:r>
            <a:r>
              <a:rPr lang="en-US"/>
              <a:t>look employed </a:t>
            </a:r>
            <a:r>
              <a:rPr lang="en-US" smtClean="0"/>
              <a:t>hip </a:t>
            </a:r>
            <a:r>
              <a:rPr lang="en-US"/>
              <a:t>padding, wasp-waisted corsets and petticoats that made his dresses flare out from the waist, giving his models a very curvaceous form.</a:t>
            </a:r>
          </a:p>
          <a:p>
            <a:r>
              <a:rPr lang="en-US"/>
              <a:t>Initially, women protested because his designs covered up their legs, which they had been unused to because of the previous limitations on fabric. </a:t>
            </a:r>
            <a:endParaRPr lang="en-US" smtClean="0"/>
          </a:p>
          <a:p>
            <a:r>
              <a:rPr lang="en-US" smtClean="0"/>
              <a:t>The </a:t>
            </a:r>
            <a:r>
              <a:rPr lang="en-US"/>
              <a:t>"</a:t>
            </a:r>
            <a:r>
              <a:rPr lang="en-US">
                <a:hlinkClick r:id="rId2" tooltip="Christian Dior S.A."/>
              </a:rPr>
              <a:t>New Look</a:t>
            </a:r>
            <a:r>
              <a:rPr lang="en-US"/>
              <a:t>" revolutionized women's dress and reestablished Paris as the center of the fashion world after World War II.</a:t>
            </a:r>
          </a:p>
          <a:p>
            <a:endParaRPr lang="en-US" smtClean="0"/>
          </a:p>
        </p:txBody>
      </p:sp>
      <p:pic>
        <p:nvPicPr>
          <p:cNvPr id="22530" name="Picture 2" descr="http://3.bp.blogspot.com/-nmuSSotX10E/TVYNctO43JI/AAAAAAAAAcI/rjj1JHRV5O4/s1600/newlook.jpg"/>
          <p:cNvPicPr>
            <a:picLocks noChangeAspect="1" noChangeArrowheads="1"/>
          </p:cNvPicPr>
          <p:nvPr/>
        </p:nvPicPr>
        <p:blipFill>
          <a:blip r:embed="rId3" cstate="print"/>
          <a:srcRect/>
          <a:stretch>
            <a:fillRect/>
          </a:stretch>
        </p:blipFill>
        <p:spPr bwMode="auto">
          <a:xfrm>
            <a:off x="1219200" y="3882886"/>
            <a:ext cx="3200400" cy="2782957"/>
          </a:xfrm>
          <a:prstGeom prst="rect">
            <a:avLst/>
          </a:prstGeom>
          <a:noFill/>
        </p:spPr>
      </p:pic>
      <p:pic>
        <p:nvPicPr>
          <p:cNvPr id="22532" name="Picture 4" descr="http://2.bp.blogspot.com/-KAslDv4s_5A/TVYQbYYENeI/AAAAAAAAAc4/W7Weeu_JLFI/s1600/christian_dior.jpg"/>
          <p:cNvPicPr>
            <a:picLocks noChangeAspect="1" noChangeArrowheads="1"/>
          </p:cNvPicPr>
          <p:nvPr/>
        </p:nvPicPr>
        <p:blipFill>
          <a:blip r:embed="rId4" cstate="print"/>
          <a:srcRect/>
          <a:stretch>
            <a:fillRect/>
          </a:stretch>
        </p:blipFill>
        <p:spPr bwMode="auto">
          <a:xfrm>
            <a:off x="4749666" y="3733800"/>
            <a:ext cx="2717934" cy="296785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Yves Saint Laurent</a:t>
            </a:r>
            <a:br>
              <a:rPr lang="en-US" smtClean="0"/>
            </a:br>
            <a:endParaRPr lang="en-US"/>
          </a:p>
        </p:txBody>
      </p:sp>
      <p:sp>
        <p:nvSpPr>
          <p:cNvPr id="3" name="Content Placeholder 2"/>
          <p:cNvSpPr>
            <a:spLocks noGrp="1"/>
          </p:cNvSpPr>
          <p:nvPr>
            <p:ph idx="1"/>
          </p:nvPr>
        </p:nvSpPr>
        <p:spPr>
          <a:xfrm>
            <a:off x="457200" y="914400"/>
            <a:ext cx="8229600" cy="3581399"/>
          </a:xfrm>
        </p:spPr>
        <p:txBody>
          <a:bodyPr>
            <a:normAutofit fontScale="62500" lnSpcReduction="20000"/>
          </a:bodyPr>
          <a:lstStyle/>
          <a:p>
            <a:r>
              <a:rPr lang="en-US" smtClean="0"/>
              <a:t>Yves began his career by entering a fashion sketch in a contest, winning, and thus choosing to begin fashion school</a:t>
            </a:r>
          </a:p>
          <a:p>
            <a:r>
              <a:rPr lang="en-US" smtClean="0"/>
              <a:t>After graduating with top honors, he was hired by Dior, who named him as his successor.  Dior passed away young, leavng Yves the head of the fashion house at the young age of 21.</a:t>
            </a:r>
          </a:p>
          <a:p>
            <a:r>
              <a:rPr lang="en-US" smtClean="0"/>
              <a:t>His first collection design as head of the fashion house was a softer version of the “new look” and saved the company from financial ruin</a:t>
            </a:r>
          </a:p>
          <a:p>
            <a:r>
              <a:rPr lang="en-US" smtClean="0"/>
              <a:t>In 1960 he was conscripted to serve in the army and was fired by Dior while away.  Because of this he began his own fashion house.</a:t>
            </a:r>
          </a:p>
          <a:p>
            <a:r>
              <a:rPr lang="en-US"/>
              <a:t>During the 1960 to the 1970, the firm popularized </a:t>
            </a:r>
            <a:r>
              <a:rPr lang="en-US">
                <a:hlinkClick r:id="rId2" tooltip="Fashion trend"/>
              </a:rPr>
              <a:t>fashion trends</a:t>
            </a:r>
            <a:r>
              <a:rPr lang="en-US"/>
              <a:t> such as the </a:t>
            </a:r>
            <a:r>
              <a:rPr lang="en-US">
                <a:hlinkClick r:id="rId3" tooltip="Beatnik"/>
              </a:rPr>
              <a:t>beatnik</a:t>
            </a:r>
            <a:r>
              <a:rPr lang="en-US"/>
              <a:t> look; safari jackets for men and women; tight pants; tall, thigh-high boots; and arguably the most famous classic tuxedo suit for women in 1966, the </a:t>
            </a:r>
            <a:r>
              <a:rPr lang="en-US">
                <a:hlinkClick r:id="rId4" tooltip="Le Smoking"/>
              </a:rPr>
              <a:t>Le Smoking</a:t>
            </a:r>
            <a:r>
              <a:rPr lang="en-US"/>
              <a:t>. </a:t>
            </a:r>
            <a:endParaRPr lang="en-US" smtClean="0"/>
          </a:p>
        </p:txBody>
      </p:sp>
      <p:pic>
        <p:nvPicPr>
          <p:cNvPr id="25602" name="Picture 2" descr="http://upload.wikimedia.org/wikipedia/commons/thumb/1/18/Yves_St_Laurent_le_smoking_at_deYoung_Museum_San_Francisco.jpg/220px-Yves_St_Laurent_le_smoking_at_deYoung_Museum_San_Francisco.jpg"/>
          <p:cNvPicPr>
            <a:picLocks noChangeAspect="1" noChangeArrowheads="1"/>
          </p:cNvPicPr>
          <p:nvPr/>
        </p:nvPicPr>
        <p:blipFill>
          <a:blip r:embed="rId5" cstate="print"/>
          <a:srcRect/>
          <a:stretch>
            <a:fillRect/>
          </a:stretch>
        </p:blipFill>
        <p:spPr bwMode="auto">
          <a:xfrm>
            <a:off x="6629400" y="4267200"/>
            <a:ext cx="2095500" cy="2790825"/>
          </a:xfrm>
          <a:prstGeom prst="rect">
            <a:avLst/>
          </a:prstGeom>
          <a:noFill/>
        </p:spPr>
      </p:pic>
      <p:pic>
        <p:nvPicPr>
          <p:cNvPr id="25604" name="Picture 4" descr="http://1.bp.blogspot.com/_AomUn1V0_QY/TQUev3Z6L-I/AAAAAAAAAHk/e810om8cZyE/s1600/14.1.3.Beatnick.Yves.Saint.Laurent.Fall.2010.jpg"/>
          <p:cNvPicPr>
            <a:picLocks noChangeAspect="1" noChangeArrowheads="1"/>
          </p:cNvPicPr>
          <p:nvPr/>
        </p:nvPicPr>
        <p:blipFill>
          <a:blip r:embed="rId6" cstate="print"/>
          <a:srcRect/>
          <a:stretch>
            <a:fillRect/>
          </a:stretch>
        </p:blipFill>
        <p:spPr bwMode="auto">
          <a:xfrm>
            <a:off x="4267200" y="4191000"/>
            <a:ext cx="1778000" cy="2667000"/>
          </a:xfrm>
          <a:prstGeom prst="rect">
            <a:avLst/>
          </a:prstGeom>
          <a:noFill/>
        </p:spPr>
      </p:pic>
      <p:pic>
        <p:nvPicPr>
          <p:cNvPr id="25606" name="Picture 6" descr="http://www.blogcdn.com/www.luxist.com/media/2009/03/3093443.jpg"/>
          <p:cNvPicPr>
            <a:picLocks noChangeAspect="1" noChangeArrowheads="1"/>
          </p:cNvPicPr>
          <p:nvPr/>
        </p:nvPicPr>
        <p:blipFill>
          <a:blip r:embed="rId7" cstate="print"/>
          <a:srcRect/>
          <a:stretch>
            <a:fillRect/>
          </a:stretch>
        </p:blipFill>
        <p:spPr bwMode="auto">
          <a:xfrm>
            <a:off x="1219200" y="4486274"/>
            <a:ext cx="2362200" cy="23717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Yves Saint Laurent </a:t>
            </a:r>
            <a:br>
              <a:rPr lang="en-US" smtClean="0"/>
            </a:br>
            <a:endParaRPr lang="en-US"/>
          </a:p>
        </p:txBody>
      </p:sp>
      <p:sp>
        <p:nvSpPr>
          <p:cNvPr id="3" name="Content Placeholder 2"/>
          <p:cNvSpPr>
            <a:spLocks noGrp="1"/>
          </p:cNvSpPr>
          <p:nvPr>
            <p:ph idx="1"/>
          </p:nvPr>
        </p:nvSpPr>
        <p:spPr>
          <a:xfrm>
            <a:off x="457200" y="1600201"/>
            <a:ext cx="8229600" cy="1828799"/>
          </a:xfrm>
        </p:spPr>
        <p:txBody>
          <a:bodyPr>
            <a:normAutofit fontScale="55000" lnSpcReduction="20000"/>
          </a:bodyPr>
          <a:lstStyle/>
          <a:p>
            <a:r>
              <a:rPr lang="en-US" smtClean="0"/>
              <a:t>In 1985, Caroline Rennolds Milbank wrote, "The most consistently celebrated and influential designer of the past twenty-five years, Yves Saint Laurent can be credited with both spurring the couture's rise from its sixties ashes and with finally rendering </a:t>
            </a:r>
            <a:r>
              <a:rPr lang="en-US" smtClean="0">
                <a:hlinkClick r:id="rId2" tooltip="Ready-to-wear"/>
              </a:rPr>
              <a:t>ready-to-wear</a:t>
            </a:r>
            <a:r>
              <a:rPr lang="en-US" smtClean="0"/>
              <a:t> (factory-made clothing) reputable.“</a:t>
            </a:r>
            <a:endParaRPr lang="en-US" baseline="30000" smtClean="0"/>
          </a:p>
          <a:p>
            <a:r>
              <a:rPr lang="en-US" smtClean="0"/>
              <a:t> He is also known for his use of non-European cultural references and use of ethnic models.</a:t>
            </a:r>
          </a:p>
          <a:p>
            <a:endParaRPr lang="en-US"/>
          </a:p>
        </p:txBody>
      </p:sp>
      <p:pic>
        <p:nvPicPr>
          <p:cNvPr id="24578" name="Picture 2" descr="http://upload.wikimedia.org/wikipedia/commons/thumb/2/2d/Yves_Saint_Laurent_vintage_knit_dress_deYoung_Museum.jpg/220px-Yves_Saint_Laurent_vintage_knit_dress_deYoung_Museum.jpg"/>
          <p:cNvPicPr>
            <a:picLocks noChangeAspect="1" noChangeArrowheads="1"/>
          </p:cNvPicPr>
          <p:nvPr/>
        </p:nvPicPr>
        <p:blipFill>
          <a:blip r:embed="rId3" cstate="print"/>
          <a:srcRect/>
          <a:stretch>
            <a:fillRect/>
          </a:stretch>
        </p:blipFill>
        <p:spPr bwMode="auto">
          <a:xfrm>
            <a:off x="381000" y="3733800"/>
            <a:ext cx="2095500" cy="2790825"/>
          </a:xfrm>
          <a:prstGeom prst="rect">
            <a:avLst/>
          </a:prstGeom>
          <a:noFill/>
        </p:spPr>
      </p:pic>
      <p:pic>
        <p:nvPicPr>
          <p:cNvPr id="24580" name="Picture 4" descr="http://a.abcnews.com/images/Entertainment/rt_ysl_runway_080602_ssv.jpg"/>
          <p:cNvPicPr>
            <a:picLocks noChangeAspect="1" noChangeArrowheads="1"/>
          </p:cNvPicPr>
          <p:nvPr/>
        </p:nvPicPr>
        <p:blipFill>
          <a:blip r:embed="rId4" cstate="print"/>
          <a:srcRect/>
          <a:stretch>
            <a:fillRect/>
          </a:stretch>
        </p:blipFill>
        <p:spPr bwMode="auto">
          <a:xfrm>
            <a:off x="2667000" y="3429000"/>
            <a:ext cx="1864050" cy="3152776"/>
          </a:xfrm>
          <a:prstGeom prst="rect">
            <a:avLst/>
          </a:prstGeom>
          <a:noFill/>
        </p:spPr>
      </p:pic>
      <p:pic>
        <p:nvPicPr>
          <p:cNvPr id="24582" name="Picture 6" descr="http://thenetng.com/wp-content/uploads/2012/04/Yves-Saint-Laurent-Resort-2012-Collection-02.jpg"/>
          <p:cNvPicPr>
            <a:picLocks noChangeAspect="1" noChangeArrowheads="1"/>
          </p:cNvPicPr>
          <p:nvPr/>
        </p:nvPicPr>
        <p:blipFill>
          <a:blip r:embed="rId5" cstate="print"/>
          <a:srcRect/>
          <a:stretch>
            <a:fillRect/>
          </a:stretch>
        </p:blipFill>
        <p:spPr bwMode="auto">
          <a:xfrm>
            <a:off x="4724400" y="3429000"/>
            <a:ext cx="4161081" cy="3124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Coco Chanel</a:t>
            </a:r>
            <a:br>
              <a:rPr lang="en-US" smtClean="0"/>
            </a:br>
            <a:endParaRPr lang="en-US"/>
          </a:p>
        </p:txBody>
      </p:sp>
      <p:sp>
        <p:nvSpPr>
          <p:cNvPr id="3" name="Content Placeholder 2"/>
          <p:cNvSpPr>
            <a:spLocks noGrp="1"/>
          </p:cNvSpPr>
          <p:nvPr>
            <p:ph idx="1"/>
          </p:nvPr>
        </p:nvSpPr>
        <p:spPr>
          <a:xfrm>
            <a:off x="457200" y="1066800"/>
            <a:ext cx="8229600" cy="3124200"/>
          </a:xfrm>
        </p:spPr>
        <p:txBody>
          <a:bodyPr>
            <a:normAutofit fontScale="70000" lnSpcReduction="20000"/>
          </a:bodyPr>
          <a:lstStyle/>
          <a:p>
            <a:r>
              <a:rPr lang="en-US" smtClean="0"/>
              <a:t>Peasant origins</a:t>
            </a:r>
          </a:p>
          <a:p>
            <a:r>
              <a:rPr lang="en-US" smtClean="0"/>
              <a:t>First broke into fashion scene with hats</a:t>
            </a:r>
          </a:p>
          <a:p>
            <a:r>
              <a:rPr lang="en-US" smtClean="0"/>
              <a:t>Chanel </a:t>
            </a:r>
            <a:r>
              <a:rPr lang="en-US"/>
              <a:t>was credited with liberating women from the constraints of the "corseted silhouette" and popularizing the acceptance of a </a:t>
            </a:r>
            <a:r>
              <a:rPr lang="en-US" smtClean="0"/>
              <a:t>sporty, </a:t>
            </a:r>
            <a:r>
              <a:rPr lang="en-US"/>
              <a:t>casual chic as the feminine standard in the post-</a:t>
            </a:r>
            <a:r>
              <a:rPr lang="en-US">
                <a:hlinkClick r:id="rId2" tooltip="World War I"/>
              </a:rPr>
              <a:t>World War I</a:t>
            </a:r>
            <a:r>
              <a:rPr lang="en-US"/>
              <a:t> era. A prolific fashion creator, Chanel’s influence extended beyond couture clothing. Her design aesthetic was realized in jewelry, handbags, and fragrance</a:t>
            </a:r>
            <a:r>
              <a:rPr lang="en-US" smtClean="0"/>
              <a:t>.</a:t>
            </a:r>
          </a:p>
          <a:p>
            <a:r>
              <a:rPr lang="en-US"/>
              <a:t>She was the only fashion designer to appear on </a:t>
            </a:r>
            <a:r>
              <a:rPr lang="en-US">
                <a:hlinkClick r:id="rId3" tooltip="Time (magazine)"/>
              </a:rPr>
              <a:t>Time Magazine</a:t>
            </a:r>
            <a:r>
              <a:rPr lang="en-US"/>
              <a:t>'s </a:t>
            </a:r>
            <a:r>
              <a:rPr lang="en-US">
                <a:hlinkClick r:id="rId4" tooltip="Time 100: The Most Important People of the Century"/>
              </a:rPr>
              <a:t>list of the 100 most influential people of the 20th century</a:t>
            </a:r>
            <a:r>
              <a:rPr lang="en-US"/>
              <a:t>.</a:t>
            </a:r>
          </a:p>
        </p:txBody>
      </p:sp>
      <p:pic>
        <p:nvPicPr>
          <p:cNvPr id="26626" name="Picture 2" descr="http://upload.wikimedia.org/wikipedia/commons/thumb/8/85/CHANEL_No5_parfum.jpg/170px-CHANEL_No5_parfum.jpg"/>
          <p:cNvPicPr>
            <a:picLocks noChangeAspect="1" noChangeArrowheads="1"/>
          </p:cNvPicPr>
          <p:nvPr/>
        </p:nvPicPr>
        <p:blipFill>
          <a:blip r:embed="rId5" cstate="print"/>
          <a:srcRect/>
          <a:stretch>
            <a:fillRect/>
          </a:stretch>
        </p:blipFill>
        <p:spPr bwMode="auto">
          <a:xfrm>
            <a:off x="7086600" y="3914775"/>
            <a:ext cx="1619250" cy="2943225"/>
          </a:xfrm>
          <a:prstGeom prst="rect">
            <a:avLst/>
          </a:prstGeom>
          <a:noFill/>
        </p:spPr>
      </p:pic>
      <p:pic>
        <p:nvPicPr>
          <p:cNvPr id="26628" name="Picture 4" descr="http://upload.wikimedia.org/wikipedia/commons/thumb/a/a0/Chanel_hat_from_Les_Modes_1912.jpg/170px-Chanel_hat_from_Les_Modes_1912.jpg"/>
          <p:cNvPicPr>
            <a:picLocks noChangeAspect="1" noChangeArrowheads="1"/>
          </p:cNvPicPr>
          <p:nvPr/>
        </p:nvPicPr>
        <p:blipFill>
          <a:blip r:embed="rId6" cstate="print"/>
          <a:srcRect/>
          <a:stretch>
            <a:fillRect/>
          </a:stretch>
        </p:blipFill>
        <p:spPr bwMode="auto">
          <a:xfrm>
            <a:off x="381000" y="4114800"/>
            <a:ext cx="1619250" cy="2447926"/>
          </a:xfrm>
          <a:prstGeom prst="rect">
            <a:avLst/>
          </a:prstGeom>
          <a:noFill/>
        </p:spPr>
      </p:pic>
      <p:pic>
        <p:nvPicPr>
          <p:cNvPr id="26630" name="Picture 6" descr="http://upload.wikimedia.org/wikipedia/commons/thumb/9/9d/Chanel_jersey_casual_wear_1917%2C_.jpg/220px-Chanel_jersey_casual_wear_1917%2C_.jpg"/>
          <p:cNvPicPr>
            <a:picLocks noChangeAspect="1" noChangeArrowheads="1"/>
          </p:cNvPicPr>
          <p:nvPr/>
        </p:nvPicPr>
        <p:blipFill>
          <a:blip r:embed="rId7" cstate="print"/>
          <a:srcRect/>
          <a:stretch>
            <a:fillRect/>
          </a:stretch>
        </p:blipFill>
        <p:spPr bwMode="auto">
          <a:xfrm>
            <a:off x="2286000" y="4057649"/>
            <a:ext cx="2095500" cy="2800351"/>
          </a:xfrm>
          <a:prstGeom prst="rect">
            <a:avLst/>
          </a:prstGeom>
          <a:noFill/>
        </p:spPr>
      </p:pic>
      <p:sp>
        <p:nvSpPr>
          <p:cNvPr id="26632" name="AutoShape 8" descr="data:image/jpeg;base64,/9j/4AAQSkZJRgABAQAAAQABAAD/2wCEAAkGBhQSERUUExQUFBQWFBUWGBcVFRYUFhQXFBcVFBcVFBYYHCYfGBkjGRQUHy8gIycpLCwsFR4xNTAqNSYrLCkBCQoKDgwOFA8PFCkYFBgpKSkpKSkpKSkpKSkpKSkpKSkpKSkpKSkpKSkpKSkpKSkpKSkpKSkpKSkpKSkpKSkpKf/AABEIAMIBAwMBIgACEQEDEQH/xAAcAAABBAMBAAAAAAAAAAAAAAACAAEDBAUGBwj/xAA/EAACAQIEAwUGAwgBAwUBAAABAgMAEQQSITEFBkETIlFhcQeBkaGx8BQyQiMzUmLB0eHxchUXgiRDU5KiFv/EABgBAQEBAQEAAAAAAAAAAAAAAAABAgME/8QAHBEBAQEAAwEBAQAAAAAAAAAAAAERAhIxIUFx/9oADAMBAAIRAxEAPwDMJHvp1Pr+Y1ZsCPnUXU6DdvqaMLprp97V5noSsvTyoGw4P3tQXO9jtbTx8al191FPBhwBVjsAf8VEg+NE0pv1oGKW+/6UTJSY0aDyoIwnpUhX5096O16oeNPGrCw6U0Md6xvHOa4MILPdzYkrGVzaG1gCe8d7gbW1oMpk6/f+qx3FOYoMOpzyxhgpYKXClh87Dp1J8K5xzF7QfxDsvfEIALIjhGO3dDahtNxtWJT2lrELQYOBWIszyXxDZr6MmcWUbaetak1i8ozM2OxXFWF52hwruIxYGKJmY/u41HemNhcljYW2rCcc4dBAiiCElHYqJZtZpmQ2bsIxpGg01OtR/wDcLFvNG8kiDs7hUCIsa5tCMi6DN1O9q23Fc+YTExd5EWdYrJ1RWIOaNOoF9ifCl2M/K1HgfFWQMBGFRjdsxVEuNhtmY/y3F6zWO4xLKCWw8aoCFZ0sw1GyOxy5tz3TpWC4DxcwOzOFYlSsYdVZQx/Xbb3mpMRxQO2ad1Z1QgEr2iL0Aij/AC5jqc50AqLKLiOMjkQjM7rayGVBmW3QPG5AHurVZiwJIN7HqdRbqDv8KyU/HI0v2a5j/E1tCPACqU3ERJe6AX6gf1FaksZt1tnLHtfxeGURyWxMQtYSkh1HULJv6Zr12Dlrm3DcQQvh2a62zo4yul/Ibr5ivMtrmwv4aGrnDMfLhZVlikMcq6gqdfQ20I8QdK1ZKTlj1HlpFK0vkX2mJjSIpgsWI6WsI5tL3UH8r6G61vTLXPHSXVU+dCY/hVhk+NCFoquUqNlq20dQulBWdKHJv4VOwoCKKhKVG6VOV8KhI3qCDs6aiOlKgiUa/wDkfqaILemK6n1PTzNTQxn76VAAhA86LpUrDvaUSQnrYUECjSiI9Pv6VYEV9rUww9qCFI7/AHepclSrHaiWK5oIkiqUJ4UQW1Yjm/m2Ph2H7Ru9M91hj/icfrb+Rbi/iSBWpNS3GN529oK8PdIgqyylSzoDYx3HcDHpc6kb2HnXFcbxSSZyZHuWZmO4AzHUL4Dy8qbNLPKXcM7ysWLNu5N9bn/WlQqNSPQa+vjW8crdRmEW0+XhQNFbbpRsh+f0oo/vWqyH8KWFwNLam+nuqKVLbGpGUnp7qiy7399UCxPnRo2tyfW308qQ8qC1qDINw+4zGygjRSe8R/Fbwqmgtpfx3p5cSzBbkm21+nlQgD0+dBJCRuQNL313PiRU8eKUWsqKd7lfoDVS19vnQmI30H9qC0HZW7RHNw1w+xDA3uvmN67vyT7UMPiYVGIcRYhQFcsbK56OG6X6g15+sRVvhPEXw8quhysPFVZSDoQ6NcMD1BqWLLj1UGDDQhtrEHQjxBFICuY+yvmESSzRBOyCxiQxqT2YfPlcxA/lQgg5ehvauoqn341h1l0BSopUqwR61E61FVyt6ArU+Wo2oIWSo2S9WbXFRutRVNoNaareQ0qgxwHePqfqasXsaER2v6n61IYyaoGLWppDfShVQKJd6BRCpVQnenCUeWqG7KjK0V6FiaCN3C3Y6AAknwAFzXB+YeOHH4t8TIf2MXdjS9syqbBF8yTmNdh5xzLw/FFTZuxYD/yIW3qb2rkHAuT5Z4Gl/LFGGBJBNgps/dGptcH/AFVnxz5KeOxTO5yKyxDUKt+4GFyP5RcX8NaxONuJLnfMDpoDcA3HTetyXiceFmjBUOUCq/6llV1ykHXYoVbya4rTscO+RuFOUde6CbDzsDVlYoMvdXbX++tRRQknQbXqyV7qWOpDaDcWOxrIYbhdoWdr20vpv5A+J/pV1GGYeetRstvCp5F10FRSCrBAT4a0LvT5KXZ1QowDofdSo1h0omi0oiNIz0Bt8qNYmJOUGw10O1TxzFNBexFvjUXZ67Hw6gfEUVaiwpbRAATtdhm89TsDVfEYJlPesvqd7+Hj61aGLKqLdN7jT3WGvvqBsZcanfxFzpsF8Kn0Z3kXiBhxAljI7WPviN2CrMqj9pGWP6iNR4kV6C5b5ihxsReAnukB42GWSMkXsynXyDbG1eWhKFIsbi4PSuicrcczx9+Z4pocqwYqMESZX2hmt+9TcAEGx8qzWuNd0tUElVeBzytAnbhVlt3gvXqCQNmta/S9XZRUdVe9Ad6JhrTEVAFC1SkUJX3UEdvOmqTJSoqmE39T9anVaDLqfU/U06rUBdmKOJBSCVKq1UOUFJEowKJVoGK0OSpbU5WqMfxrhAxOGnhOnaRMoO9mtdWA8mArnHPXND4UrggoCiGFmZbjtGKfvSp2v3gR1vXW4xatdj5JSTGxyyWdIISiq4uczMWzFt21J0OgoljzuwLHT3Aa6b2A99GuEdjaxv6GvRXF/ZphJmz9mEbxj7l/hUUfs/gjsQtyNjfWn1nq4Vh+DMSCRbX3m/XXatkxGAMsSJoqgb+NvGuk4vltB+kVjJOFgHQffnWKvVyLH8GCtZCzeJt18KrHhu+a4A99dYxXLqPuovb/ADWt8U5WdSSh9NPpWpyZvFosuFC6d76fGqzxVs0nL81u9f1tUD8u23Iv56fLcir2ZxryGkxrKYrBZb2s1vDT5GsVLGfnWpUM96GRbb3Hv0p5DTHUGtCO99ybU5sNvmPpSZOnlRI9jdgG02P1oiFzV3B8SkRQqkZc6yZSAQWTa/W3lVI61YjbS3nVo9H8F5sWeHDTRg2kkjiljaymNpAwDJ/EuYdL6N5GtmkFcO9juFlxOMRi37PCKzWY5vz3VFRehuWObpr413Vl0rlmO8uqrChC1M1NloqMr4UBFWbUJWoK7A+NKpCaVBWK6n1P1oilqe2/qfrRgUDBakEdOFqUUALGae1SqKTLVDKtOVpKKMCgZBSKEOjA2AbvD+JWFj8DrTgUVBdkFRN961JIbC9UZ8XataKnEU0rATACr3MHHUiiZ2Oii+m/urjXEeasRjnKo5ghB6GxPlfqffWPUtdCx/MeFiNpJY1Pm17e4a1jJea8K1ssoYWv+V/7VrfCsTg8Pp3GfqzDtGv4lraVs+H5thtYOnusPhpUNRjjEBNhIp1ta9uum9quph4ze6r7wDaoXxiyHZT6gH/dLDsBoui+A2v/AC+FQUON8uRSA2UX6dNvG1c64pwNkYqAfrpXX1iuP7/P31Qx/ClYbf3qy4lji00ZBpztoK2jmzggiN1FgdDfx6EVqrHUeldJdc6jY+g+9qEm5pNSKa1tkaR0xJva9SqdLC9+pPShK/GorY+TubDw+ftkBkumV1/KpG9vjY3rtPI3tLi4kTH2ZhnVSxQnMrKLXZG8ri4NedCOg/x/uuj+w/grvjmxABEUMbqW6M8gyqgPU2Nz4WqWNSu3mOnEVHlp7Vh1R5KBxU1AwoICtKpaVBXT+p+tEBSQb+p+tGF1qBstqkVaYJRLVDhacU5pWoCApwtJTR3oAy02W9SgULCqOa+0RJuGn8VhJsQiytZ0Y9pBn8LMbqW1sB4VFwT2jpLkjxgbCSuAVaRGWJ+lwx1UHxOldHm4VFJIsjxq8ifkLjMEJ3Kg6A+daL7U+B4ad0aWPE5whAeIoEKndTn/AKCp/Wfqjzhw19Ue9j8D7/C1c9xvCpEUhYzl8rmw8dK7XiYR+Ewym5P4dLljdiALDMepsKw8vCgyleh6XI22vbwrPhmuaYHkmV4WbOVlMeeONWVV1OgY33Iv76xGG4dOWKsXXLfRhdrjYAb39NNK3B+USsmuYi9/zEX8j61nOG8AVbWUWG19SPf56fClp1YPgXCpR+8IJ0tYW0NbZhOH5Rr18ulXYcGF1+VT3Hjvt/eouKxS3S3x6/YqtKbj7HxqfESb/wB/AVTR9dPvw9aKwfMXDe1icWudbW6HpeuYYrCFdCNQbeltxXcHw2YdP71rY5VM2JYXVUjjEsrvlKohJAJVtzobC/mdKvGsco5S+GOhsbH5+njQ5LN1BFdQ4GcHJiAIWklkLERidI0SWxOaPDlCVR8oFg2jbdRWi8f4eIcXMgN1WRip8Qe8AR/EAbEeIrpKxjDup1P+KYfOw6VM+pqXD4JpJAiC7NYAeda1HZPZ77JsHPg4cRiQ8rSgOFDlUUXKhTl1Ym1z62rp+GwEcMaxwokca7IihQPcN/Wq/K/Cvw2Dw8BN+ziVSdrncn4k1fes11kxFSostIrUaCRQsKKlQQlaVHenqCqosfefrUlqADf1NGBQEDRg1HlqRVoCFFSC09qobLTijtTZauBLRWpwtFagFajxmAWWPKyg+ovapgtGpqDXeNABwuwVFHlttWMuPCrvH3vMbeXyrDSSNra9YqrEkQPh9daDIF22qjBxDvlTa/ztV15CRUQ7yW3qtJiOop5Bvbbpoeml6hc6/wCPCgimkOlt73/3QAVIut9Pn96VKIbdLfLWohRTWHu+NazinE64zCs6wtijC0Lu2WJngvmhd/05gTYnS9ZzHOFQ1r4iWUFWUEHxF738vSrLhVxIzhXhxGPCwph1icFWgeXEyQ3EcUKoSSn81tgSTXKcdjmllkkb80jvIfV2LH61ufEfZ+tiyNbQ6fmt5A9BWmz4JonKutiBtb4GtyxzuoGW2/1ronsU5WOIxn4hlBiw41uSLyuO6AB+a25v5VZ9mvs9lxCydvhlGHkWNhJKtpGs18uHa91Ug3LAdBXa+DcDhwcKw4dBHGvQbkndmO5J8a2SLNqFhRk0JNR1CRQEUZpwlBFQGpSKjIqCO4pUWWlQVwNT6n61Kq0gup9T9TRioGC1IopgKMLWoHC0QFJaK1A2WmAojTCgLLRWoRR0AkU40p6RqDnfMONxEcsn/ppyL3BRDIrDplK+PnWtJzLjWdlaGOMg/lkz5x1swta9uldqW9YbmGTDIkj4i4XKpNkZmutwrDKCSRe1S8U+tBwHDnJaWVlLtoAl8qqNbXOrNfrWQEttD09fjWGPP+BDFR+It4mPw8r6UL834eTSJZ2boOzI+Z2FYVm2m09fvSo99d/u1VcJJmFyLeXUVPfpUEyJSdtNfv78aQew1J/1WG4vxK2gOpqiDjGODED3adPOo8DD1+g/pUGDwhc3Pw++lZlIAB52+9vpUQWYkWsPv/FVMdwaORe/GpPQnf8A1WQij8rVPLFp1199vTyoYy3sz43+ybCuSTCLxk6kxXtl88p09CK3cmuUcOmMGJSQdDrbax0N63rjvFmw8RxKqZYlVTIgtmSP9U0XiVBuV6gaV0l1PGaoKrYLi0eIjEsDrLGSQGU7kdPI+tBiuN4eKRIpZo45HvkV3C5rEA5SdCbm1q0urtNaiy01qKAio2qYio2FAFqanIpqIAH6n60YWnEdGqVMUwFEBRKtPlqhrUVqbLRgUA05p8tPloBAoqfLTAUDgUqcU+WgG1O5Nu7v0ubCntSAolc754wUkzAmFVVDqygNIfUgaCsNgOGqo7oGvqSfU11bG2ynbUda0mSNM91Ft9tvfXOxWO/D+AtQu2QanarePxiouYnTx2t76xEPBsXje9DHli/jlJQH/gDq3wqCnxHjfQefvqrhMKXNzrrp5+6s1hOR2VryHMfiKy68GEYsBp6fSgxuCwdt/vyq08Ov308atLEB5UxA89vvWhiqsX3/AJqQ4a+3T3fHxqZF+FXBFprRWv4mDqB7vfet44ce1gA/jjKHw7ylbee9a5PhtKo8V51/AYPKCpxDyMkIY6KN2lcdVW+g6mw8as9ZvjROSOa5OHSd/tHw5YoYQbXYkI0ka21YBR1Fddw3EsLjpJYZcMxmjXWPEwLmMbHKTG2oIJ00NwfSuMckcC/6hxFEcloUJlmbvAZV72rrbKWbY3Gx8K3jkrmGGTG4rCo8idpM/YMDnd2jLFw0p0yaXUdb33rbCA8U4jwIp2+XE4KSQqEEhdobklUWRhcHLsDdTbcV0zgfHocZCJoHDo3uZG6o6/pYeFa9xPheCx6H8Q0hRJMrftezVMRfsrAg/mudBte1cx5S5gPCuJMmZjhnlMMmYFMyZykc9iN1PUdLirq+O/UDUZFqAijaO9KnIpUEoSnA8qMrSy0QxWlapEoiKoiApwtFlpWoGtT0QFORVA0qK1LLRNCFpwKe1KgVqE0dMaCtjMJ2iFblSRowtcHx1rVjyDJmJ/FmxP8A8K/3rcL0yLas2SjBcO5Lw8RDMGmca5pTmAPiqflFZ00RFCaviyKWIwwzetU8Tg71kGkJIBBsb2v4jyoil6zZqtYlwRB61XGBPX79PCtqkwl/7VqfG+eMJhn7FQ+KxJJAgw4ztfwdhovz2qdUvJah4cSdB9+FWp+H9mhZyqKBqXIUD1ZtBWmcL4lxXimIeE5+GQICZCkTCTcARiV93N76WAFVIOVsBw/H5eJYwYguuaKOdXKi5/ezsSVLaMB0vrV6p2T8R9oOHLNFhFlxs9jlWKM9mSOpbcr5ge+tI4bynjuMzTO5SIw2Ru1DIE3IiVALi3X/ADWwf9xMFw7HSnA4VJInADyo7KWO9oVburGG8NzWvcV9quOkxDTQyNAhBCxAhlRbDXUd5ydbmrmM2763vH8WwfBMA0WDZZsVKWQtcM5kUWZ5F6ImoC9SbdTXK+FucPLHKhzmN0cKSVDMhzWuv6T1qjBGS5djmLEkkm7FiblifG5OvnWRw8LyECNWkbQWRS1rnLrlFgL2FzUR6AwUyYlVaOGObB4mPtjdUVe0uM6lCLsSe9c9UrW/a9ytPjI45IuzbsFkLr+WQqQCVjOzWCk5fEaVZ4bw2fh/BnSeRIZoWaWMg9plAYOEN7Zi3eUgeNZuNMNisHlWVngfNdw7Z0zDMVuB3WXbXao16H2d8c/FcNw8rG7hOzc9c0Xcv7xlPvrYjXO/ZziIMNjcZw+CUyRWSeLMQWBsFlS4/NYZTcV0QmtNQ1PTXp6KskUwozQgVUILT04NPQNalanFPeiGFPSApxVQrUqelQBT05pqB6akKegG1IU5pXqKY0DUdC1Fc/50x00HEcJJG2RGikjJa7RykNn7LIP/AHbC6moZvaTKZBHDhAxaQRq0kpUF20CaLbNvcX6Vt3HeWYsX2PalwIZO0UI2S7ZSgzHewBJ0trWJ5h5uwfDoTEHUSxx3igCl5CxByHJbqdST5m9ZxlBxThONnlQYqfDwYIi0scEjpI7bLG0zAEqzG1ly7edYvFy8P4TjEOFwkss0qZHXDHtOxUkAOUJOVnNhuL5TU/DuFYri+HQ8SQYaIMjjDotjiMlmDTFiSqb9wWOtz0pcw8zjApNFgME8U3aqmf8ADHsWNh3wU/eHLoorTKtxXDcV4jix2LT8NhgUEGTeV2zWsqkhtLC1yB5mqGJ9jTSxSzY7FyPiSt8ygyhcgOjgi7j+VQNNhWncze0DHNIxfENC/Z9k0USmJVBNznVrlWN9zY62Gla/hOcsbEyMmKmDRqUS75gqndbG4PvqDa8V7LcOmHw8zcTgVJW7zspVMupPY37xcbZXt7rVFJ7O8F+KMQ4thuzyXBNjJfLcAkfsyvnmv0tesZgPabi0EaTCLFRJIZMk8asWJ/ie17gkkHzq1h+aOFzSSPi+G5C4Yj8NI9rt4xkhVI6EaanSqizhcNwOLD/tsRPisQGBIhV4gwvrGgcWyb3Ym56WrIYz2wwwEjhmDjhWSMB2dcjZwMqECM2IUeO5NUOE8P4DLhpu0mxMEpIyduQ0iDTvIsYyyAm9wddKy/DPYth8VhEkw+Ndnclg7RERMgYqB2ZswO2t9fhQc6n47NPIr4iaSZksFLsWyi/TpvXYfYzxV3ixCWtAjB1fLb9pJfOlz+Y2APvp+CexrARyATTtiZRlfsyyIpC73jXVkJ8fCtgxsCRCNExOGweDvdVhskrMDmeJXJKBSbkkDN0rNajXeO4+WGRWjwwP/T8SJJJYwqMcLMpZmyi1wyuwIF9Y710cOCAVIKkAgjYgi4I9xFaDx3jcfElUYbGRRQyM8EpIIkPRGBOjAd4ZeokvWT9m+PvhnwzSLK+ClOHLqdHjGsT/AP1JXyymrFnra7Uqa9PRrVwihvTF6WaqDFOaAGjohxTEU9KqFTimpxRBUjSvSvRkNK1PamFGj01OaagE0qehvUUiaima4IGtugNjfQ7+lVOO8ZTC4eSeTUIL5R+Z2Jyoi+bMQB61ipOMz4XD4d8WIrs9sS4bKkCtchhcd62ik+V6amstxnBySwskMxw8jWtKFDFRfWwPUi9j0vWB4ZyZgsAzYp2aSYjvYjEv2jkj+G+gbpoNhR8f56iiJjhKyy2uxBvHEp2aRtjfoBXKOZOdDMbM3aHUXOqj/gi6AfOs3kOn8T9rWAhB/aSSHNa0UTE7XLa2BHS9Fh+e/wAREk2CXto1cLPEcy4mMMQM0cYvmy5sx8QDY1wXE8Td2OtgddvmKsctc2y4LFiaN8ubIkpK9oDHmBbunUkWuLUlZtdU5441Nh+1bDRRcRixN45R2Yk7CRVACMYhmYFToH1BGh6VouF5p4S74UT8M7JIlZZDG1wTsM6fmlUHXvEMD47VsGI5mg4NiHxGBR8XhsahcuXIRJlkk7qyWtc3N1IzCw3rX+deSZTC/FUdWw+IZZsjDJLGJ+hA7rWYgaaka1pET4jgTRYn9ljEkaS8ABuVToI9coXe4kudRTpiOAdqt48d2fYWPe07ax1P6s3mO7cjStGalemo6Fwv2hcPwnYNhuGXlRXV3lcFirdQ9rO56kroLgVjeLe1biE5GWUYdVzhVgULZG0CMf1BRoPjWm0QNAgxBzBmB17wYhvjvbyoGFwAdQL2BJIufAHaiNBeg3f2ZjCyyS4fF5rMFmhIfKVlivopH6ip/wDzW6crc2YI8WRcHH2UWKheJ7KVV5UYvE9tg5GcH/kK5LyzxUYfFwzMgkWOQMVPW3X3biut8zYibFxx4rDRph8PhjFjELqI2xDG7MsRAADKoYG++lRqOoEU9KOQOodRdXUMCNiGAYfWlUbTtQilSqqkWjWlSqlEaVKlVZIU4pUqBxSFKlRCNNT0qBGhNKlRSNBSpVFjm3twkIw2HAJAM7EgHQlYmZT6g6in5mnZocCGZmDRwMQxJDN2ROY33N+tKlWeTP65pzDIRgo7EjNJIWsbZrWtm8aHgUQ/DqbC9jrYX/MaVKs0YrGj6msU+9NSqxmuwlR//HjTpf3/AInetV5UxLScPxcUjM8SYadkjclkRlcZWVDopHQjalSratBi29/9BRNSpUrJjRLtT0qgahNKlVEZ613Xn+U/9BGp/cx9T/HGPppSpVP1qeN95Ha/DsITqfw0O/8AwFKlSo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4" name="AutoShape 10" descr="data:image/jpeg;base64,/9j/4AAQSkZJRgABAQAAAQABAAD/2wCEAAkGBhQSERUUExQUFBQWFBUWGBcVFRYUFhQXFBcVFBcVFBYYHCYfGBkjGRQUHy8gIycpLCwsFR4xNTAqNSYrLCkBCQoKDgwOFA8PFCkYFBgpKSkpKSkpKSkpKSkpKSkpKSkpKSkpKSkpKSkpKSkpKSkpKSkpKSkpKSkpKSkpKSkpKf/AABEIAMIBAwMBIgACEQEDEQH/xAAcAAABBAMBAAAAAAAAAAAAAAACAAEDBAUGBwj/xAA/EAACAQIEAwUGAwgBAwUBAAABAgMAEQQSITEFBkETIlFhcQeBkaGx8BQyQiMzUmLB0eHxchUXgiRDU5KiFv/EABgBAQEBAQEAAAAAAAAAAAAAAAABAgME/8QAHBEBAQEAAwEBAQAAAAAAAAAAAAERAhIxIUFx/9oADAMBAAIRAxEAPwDMJHvp1Pr+Y1ZsCPnUXU6DdvqaMLprp97V5noSsvTyoGw4P3tQXO9jtbTx8al191FPBhwBVjsAf8VEg+NE0pv1oGKW+/6UTJSY0aDyoIwnpUhX5096O16oeNPGrCw6U0Md6xvHOa4MILPdzYkrGVzaG1gCe8d7gbW1oMpk6/f+qx3FOYoMOpzyxhgpYKXClh87Dp1J8K5xzF7QfxDsvfEIALIjhGO3dDahtNxtWJT2lrELQYOBWIszyXxDZr6MmcWUbaetak1i8ozM2OxXFWF52hwruIxYGKJmY/u41HemNhcljYW2rCcc4dBAiiCElHYqJZtZpmQ2bsIxpGg01OtR/wDcLFvNG8kiDs7hUCIsa5tCMi6DN1O9q23Fc+YTExd5EWdYrJ1RWIOaNOoF9ifCl2M/K1HgfFWQMBGFRjdsxVEuNhtmY/y3F6zWO4xLKCWw8aoCFZ0sw1GyOxy5tz3TpWC4DxcwOzOFYlSsYdVZQx/Xbb3mpMRxQO2ad1Z1QgEr2iL0Aij/AC5jqc50AqLKLiOMjkQjM7rayGVBmW3QPG5AHurVZiwJIN7HqdRbqDv8KyU/HI0v2a5j/E1tCPACqU3ERJe6AX6gf1FaksZt1tnLHtfxeGURyWxMQtYSkh1HULJv6Zr12Dlrm3DcQQvh2a62zo4yul/Ibr5ivMtrmwv4aGrnDMfLhZVlikMcq6gqdfQ20I8QdK1ZKTlj1HlpFK0vkX2mJjSIpgsWI6WsI5tL3UH8r6G61vTLXPHSXVU+dCY/hVhk+NCFoquUqNlq20dQulBWdKHJv4VOwoCKKhKVG6VOV8KhI3qCDs6aiOlKgiUa/wDkfqaILemK6n1PTzNTQxn76VAAhA86LpUrDvaUSQnrYUECjSiI9Pv6VYEV9rUww9qCFI7/AHepclSrHaiWK5oIkiqUJ4UQW1Yjm/m2Ph2H7Ru9M91hj/icfrb+Rbi/iSBWpNS3GN529oK8PdIgqyylSzoDYx3HcDHpc6kb2HnXFcbxSSZyZHuWZmO4AzHUL4Dy8qbNLPKXcM7ysWLNu5N9bn/WlQqNSPQa+vjW8crdRmEW0+XhQNFbbpRsh+f0oo/vWqyH8KWFwNLam+nuqKVLbGpGUnp7qiy7399UCxPnRo2tyfW308qQ8qC1qDINw+4zGygjRSe8R/Fbwqmgtpfx3p5cSzBbkm21+nlQgD0+dBJCRuQNL313PiRU8eKUWsqKd7lfoDVS19vnQmI30H9qC0HZW7RHNw1w+xDA3uvmN67vyT7UMPiYVGIcRYhQFcsbK56OG6X6g15+sRVvhPEXw8quhysPFVZSDoQ6NcMD1BqWLLj1UGDDQhtrEHQjxBFICuY+yvmESSzRBOyCxiQxqT2YfPlcxA/lQgg5ehvauoqn341h1l0BSopUqwR61E61FVyt6ArU+Wo2oIWSo2S9WbXFRutRVNoNaareQ0qgxwHePqfqasXsaER2v6n61IYyaoGLWppDfShVQKJd6BRCpVQnenCUeWqG7KjK0V6FiaCN3C3Y6AAknwAFzXB+YeOHH4t8TIf2MXdjS9syqbBF8yTmNdh5xzLw/FFTZuxYD/yIW3qb2rkHAuT5Z4Gl/LFGGBJBNgps/dGptcH/AFVnxz5KeOxTO5yKyxDUKt+4GFyP5RcX8NaxONuJLnfMDpoDcA3HTetyXiceFmjBUOUCq/6llV1ykHXYoVbya4rTscO+RuFOUde6CbDzsDVlYoMvdXbX++tRRQknQbXqyV7qWOpDaDcWOxrIYbhdoWdr20vpv5A+J/pV1GGYeetRstvCp5F10FRSCrBAT4a0LvT5KXZ1QowDofdSo1h0omi0oiNIz0Bt8qNYmJOUGw10O1TxzFNBexFvjUXZ67Hw6gfEUVaiwpbRAATtdhm89TsDVfEYJlPesvqd7+Hj61aGLKqLdN7jT3WGvvqBsZcanfxFzpsF8Kn0Z3kXiBhxAljI7WPviN2CrMqj9pGWP6iNR4kV6C5b5ihxsReAnukB42GWSMkXsynXyDbG1eWhKFIsbi4PSuicrcczx9+Z4pocqwYqMESZX2hmt+9TcAEGx8qzWuNd0tUElVeBzytAnbhVlt3gvXqCQNmta/S9XZRUdVe9Ad6JhrTEVAFC1SkUJX3UEdvOmqTJSoqmE39T9anVaDLqfU/U06rUBdmKOJBSCVKq1UOUFJEowKJVoGK0OSpbU5WqMfxrhAxOGnhOnaRMoO9mtdWA8mArnHPXND4UrggoCiGFmZbjtGKfvSp2v3gR1vXW4xatdj5JSTGxyyWdIISiq4uczMWzFt21J0OgoljzuwLHT3Aa6b2A99GuEdjaxv6GvRXF/ZphJmz9mEbxj7l/hUUfs/gjsQtyNjfWn1nq4Vh+DMSCRbX3m/XXatkxGAMsSJoqgb+NvGuk4vltB+kVjJOFgHQffnWKvVyLH8GCtZCzeJt18KrHhu+a4A99dYxXLqPuovb/ADWt8U5WdSSh9NPpWpyZvFosuFC6d76fGqzxVs0nL81u9f1tUD8u23Iv56fLcir2ZxryGkxrKYrBZb2s1vDT5GsVLGfnWpUM96GRbb3Hv0p5DTHUGtCO99ybU5sNvmPpSZOnlRI9jdgG02P1oiFzV3B8SkRQqkZc6yZSAQWTa/W3lVI61YjbS3nVo9H8F5sWeHDTRg2kkjiljaymNpAwDJ/EuYdL6N5GtmkFcO9juFlxOMRi37PCKzWY5vz3VFRehuWObpr413Vl0rlmO8uqrChC1M1NloqMr4UBFWbUJWoK7A+NKpCaVBWK6n1P1oilqe2/qfrRgUDBakEdOFqUUALGae1SqKTLVDKtOVpKKMCgZBSKEOjA2AbvD+JWFj8DrTgUVBdkFRN961JIbC9UZ8XataKnEU0rATACr3MHHUiiZ2Oii+m/urjXEeasRjnKo5ghB6GxPlfqffWPUtdCx/MeFiNpJY1Pm17e4a1jJea8K1ssoYWv+V/7VrfCsTg8Pp3GfqzDtGv4lraVs+H5thtYOnusPhpUNRjjEBNhIp1ta9uum9quph4ze6r7wDaoXxiyHZT6gH/dLDsBoui+A2v/AC+FQUON8uRSA2UX6dNvG1c64pwNkYqAfrpXX1iuP7/P31Qx/ClYbf3qy4lji00ZBpztoK2jmzggiN1FgdDfx6EVqrHUeldJdc6jY+g+9qEm5pNSKa1tkaR0xJva9SqdLC9+pPShK/GorY+TubDw+ftkBkumV1/KpG9vjY3rtPI3tLi4kTH2ZhnVSxQnMrKLXZG8ri4NedCOg/x/uuj+w/grvjmxABEUMbqW6M8gyqgPU2Nz4WqWNSu3mOnEVHlp7Vh1R5KBxU1AwoICtKpaVBXT+p+tEBSQb+p+tGF1qBstqkVaYJRLVDhacU5pWoCApwtJTR3oAy02W9SgULCqOa+0RJuGn8VhJsQiytZ0Y9pBn8LMbqW1sB4VFwT2jpLkjxgbCSuAVaRGWJ+lwx1UHxOldHm4VFJIsjxq8ifkLjMEJ3Kg6A+daL7U+B4ad0aWPE5whAeIoEKndTn/AKCp/Wfqjzhw19Ue9j8D7/C1c9xvCpEUhYzl8rmw8dK7XiYR+Ewym5P4dLljdiALDMepsKw8vCgyleh6XI22vbwrPhmuaYHkmV4WbOVlMeeONWVV1OgY33Iv76xGG4dOWKsXXLfRhdrjYAb39NNK3B+USsmuYi9/zEX8j61nOG8AVbWUWG19SPf56fClp1YPgXCpR+8IJ0tYW0NbZhOH5Rr18ulXYcGF1+VT3Hjvt/eouKxS3S3x6/YqtKbj7HxqfESb/wB/AVTR9dPvw9aKwfMXDe1icWudbW6HpeuYYrCFdCNQbeltxXcHw2YdP71rY5VM2JYXVUjjEsrvlKohJAJVtzobC/mdKvGsco5S+GOhsbH5+njQ5LN1BFdQ4GcHJiAIWklkLERidI0SWxOaPDlCVR8oFg2jbdRWi8f4eIcXMgN1WRip8Qe8AR/EAbEeIrpKxjDup1P+KYfOw6VM+pqXD4JpJAiC7NYAeda1HZPZ77JsHPg4cRiQ8rSgOFDlUUXKhTl1Ym1z62rp+GwEcMaxwokca7IihQPcN/Wq/K/Cvw2Dw8BN+ziVSdrncn4k1fes11kxFSostIrUaCRQsKKlQQlaVHenqCqosfefrUlqADf1NGBQEDRg1HlqRVoCFFSC09qobLTijtTZauBLRWpwtFagFajxmAWWPKyg+ovapgtGpqDXeNABwuwVFHlttWMuPCrvH3vMbeXyrDSSNra9YqrEkQPh9daDIF22qjBxDvlTa/ztV15CRUQ7yW3qtJiOop5Bvbbpoeml6hc6/wCPCgimkOlt73/3QAVIut9Pn96VKIbdLfLWohRTWHu+NazinE64zCs6wtijC0Lu2WJngvmhd/05gTYnS9ZzHOFQ1r4iWUFWUEHxF738vSrLhVxIzhXhxGPCwph1icFWgeXEyQ3EcUKoSSn81tgSTXKcdjmllkkb80jvIfV2LH61ufEfZ+tiyNbQ6fmt5A9BWmz4JonKutiBtb4GtyxzuoGW2/1ronsU5WOIxn4hlBiw41uSLyuO6AB+a25v5VZ9mvs9lxCydvhlGHkWNhJKtpGs18uHa91Ug3LAdBXa+DcDhwcKw4dBHGvQbkndmO5J8a2SLNqFhRk0JNR1CRQEUZpwlBFQGpSKjIqCO4pUWWlQVwNT6n61Kq0gup9T9TRioGC1IopgKMLWoHC0QFJaK1A2WmAojTCgLLRWoRR0AkU40p6RqDnfMONxEcsn/ppyL3BRDIrDplK+PnWtJzLjWdlaGOMg/lkz5x1swta9uldqW9YbmGTDIkj4i4XKpNkZmutwrDKCSRe1S8U+tBwHDnJaWVlLtoAl8qqNbXOrNfrWQEttD09fjWGPP+BDFR+It4mPw8r6UL834eTSJZ2boOzI+Z2FYVm2m09fvSo99d/u1VcJJmFyLeXUVPfpUEyJSdtNfv78aQew1J/1WG4vxK2gOpqiDjGODED3adPOo8DD1+g/pUGDwhc3Pw++lZlIAB52+9vpUQWYkWsPv/FVMdwaORe/GpPQnf8A1WQij8rVPLFp1199vTyoYy3sz43+ybCuSTCLxk6kxXtl88p09CK3cmuUcOmMGJSQdDrbax0N63rjvFmw8RxKqZYlVTIgtmSP9U0XiVBuV6gaV0l1PGaoKrYLi0eIjEsDrLGSQGU7kdPI+tBiuN4eKRIpZo45HvkV3C5rEA5SdCbm1q0urtNaiy01qKAio2qYio2FAFqanIpqIAH6n60YWnEdGqVMUwFEBRKtPlqhrUVqbLRgUA05p8tPloBAoqfLTAUDgUqcU+WgG1O5Nu7v0ubCntSAolc754wUkzAmFVVDqygNIfUgaCsNgOGqo7oGvqSfU11bG2ynbUda0mSNM91Ft9tvfXOxWO/D+AtQu2QanarePxiouYnTx2t76xEPBsXje9DHli/jlJQH/gDq3wqCnxHjfQefvqrhMKXNzrrp5+6s1hOR2VryHMfiKy68GEYsBp6fSgxuCwdt/vyq08Ov308atLEB5UxA89vvWhiqsX3/AJqQ4a+3T3fHxqZF+FXBFprRWv4mDqB7vfet44ce1gA/jjKHw7ylbee9a5PhtKo8V51/AYPKCpxDyMkIY6KN2lcdVW+g6mw8as9ZvjROSOa5OHSd/tHw5YoYQbXYkI0ka21YBR1Fddw3EsLjpJYZcMxmjXWPEwLmMbHKTG2oIJ00NwfSuMckcC/6hxFEcloUJlmbvAZV72rrbKWbY3Gx8K3jkrmGGTG4rCo8idpM/YMDnd2jLFw0p0yaXUdb33rbCA8U4jwIp2+XE4KSQqEEhdobklUWRhcHLsDdTbcV0zgfHocZCJoHDo3uZG6o6/pYeFa9xPheCx6H8Q0hRJMrftezVMRfsrAg/mudBte1cx5S5gPCuJMmZjhnlMMmYFMyZykc9iN1PUdLirq+O/UDUZFqAijaO9KnIpUEoSnA8qMrSy0QxWlapEoiKoiApwtFlpWoGtT0QFORVA0qK1LLRNCFpwKe1KgVqE0dMaCtjMJ2iFblSRowtcHx1rVjyDJmJ/FmxP8A8K/3rcL0yLas2SjBcO5Lw8RDMGmca5pTmAPiqflFZ00RFCaviyKWIwwzetU8Tg71kGkJIBBsb2v4jyoil6zZqtYlwRB61XGBPX79PCtqkwl/7VqfG+eMJhn7FQ+KxJJAgw4ztfwdhovz2qdUvJah4cSdB9+FWp+H9mhZyqKBqXIUD1ZtBWmcL4lxXimIeE5+GQICZCkTCTcARiV93N76WAFVIOVsBw/H5eJYwYguuaKOdXKi5/ezsSVLaMB0vrV6p2T8R9oOHLNFhFlxs9jlWKM9mSOpbcr5ge+tI4bynjuMzTO5SIw2Ru1DIE3IiVALi3X/ADWwf9xMFw7HSnA4VJInADyo7KWO9oVburGG8NzWvcV9quOkxDTQyNAhBCxAhlRbDXUd5ydbmrmM2763vH8WwfBMA0WDZZsVKWQtcM5kUWZ5F6ImoC9SbdTXK+FucPLHKhzmN0cKSVDMhzWuv6T1qjBGS5djmLEkkm7FiblifG5OvnWRw8LyECNWkbQWRS1rnLrlFgL2FzUR6AwUyYlVaOGObB4mPtjdUVe0uM6lCLsSe9c9UrW/a9ytPjI45IuzbsFkLr+WQqQCVjOzWCk5fEaVZ4bw2fh/BnSeRIZoWaWMg9plAYOEN7Zi3eUgeNZuNMNisHlWVngfNdw7Z0zDMVuB3WXbXao16H2d8c/FcNw8rG7hOzc9c0Xcv7xlPvrYjXO/ZziIMNjcZw+CUyRWSeLMQWBsFlS4/NYZTcV0QmtNQ1PTXp6KskUwozQgVUILT04NPQNalanFPeiGFPSApxVQrUqelQBT05pqB6akKegG1IU5pXqKY0DUdC1Fc/50x00HEcJJG2RGikjJa7RykNn7LIP/AHbC6moZvaTKZBHDhAxaQRq0kpUF20CaLbNvcX6Vt3HeWYsX2PalwIZO0UI2S7ZSgzHewBJ0trWJ5h5uwfDoTEHUSxx3igCl5CxByHJbqdST5m9ZxlBxThONnlQYqfDwYIi0scEjpI7bLG0zAEqzG1ly7edYvFy8P4TjEOFwkss0qZHXDHtOxUkAOUJOVnNhuL5TU/DuFYri+HQ8SQYaIMjjDotjiMlmDTFiSqb9wWOtz0pcw8zjApNFgME8U3aqmf8ADHsWNh3wU/eHLoorTKtxXDcV4jix2LT8NhgUEGTeV2zWsqkhtLC1yB5mqGJ9jTSxSzY7FyPiSt8ygyhcgOjgi7j+VQNNhWncze0DHNIxfENC/Z9k0USmJVBNznVrlWN9zY62Gla/hOcsbEyMmKmDRqUS75gqndbG4PvqDa8V7LcOmHw8zcTgVJW7zspVMupPY37xcbZXt7rVFJ7O8F+KMQ4thuzyXBNjJfLcAkfsyvnmv0tesZgPabi0EaTCLFRJIZMk8asWJ/ie17gkkHzq1h+aOFzSSPi+G5C4Yj8NI9rt4xkhVI6EaanSqizhcNwOLD/tsRPisQGBIhV4gwvrGgcWyb3Ym56WrIYz2wwwEjhmDjhWSMB2dcjZwMqECM2IUeO5NUOE8P4DLhpu0mxMEpIyduQ0iDTvIsYyyAm9wddKy/DPYth8VhEkw+Ndnclg7RERMgYqB2ZswO2t9fhQc6n47NPIr4iaSZksFLsWyi/TpvXYfYzxV3ixCWtAjB1fLb9pJfOlz+Y2APvp+CexrARyATTtiZRlfsyyIpC73jXVkJ8fCtgxsCRCNExOGweDvdVhskrMDmeJXJKBSbkkDN0rNajXeO4+WGRWjwwP/T8SJJJYwqMcLMpZmyi1wyuwIF9Y710cOCAVIKkAgjYgi4I9xFaDx3jcfElUYbGRRQyM8EpIIkPRGBOjAd4ZeokvWT9m+PvhnwzSLK+ClOHLqdHjGsT/AP1JXyymrFnra7Uqa9PRrVwihvTF6WaqDFOaAGjohxTEU9KqFTimpxRBUjSvSvRkNK1PamFGj01OaagE0qehvUUiaima4IGtugNjfQ7+lVOO8ZTC4eSeTUIL5R+Z2Jyoi+bMQB61ipOMz4XD4d8WIrs9sS4bKkCtchhcd62ik+V6amstxnBySwskMxw8jWtKFDFRfWwPUi9j0vWB4ZyZgsAzYp2aSYjvYjEv2jkj+G+gbpoNhR8f56iiJjhKyy2uxBvHEp2aRtjfoBXKOZOdDMbM3aHUXOqj/gi6AfOs3kOn8T9rWAhB/aSSHNa0UTE7XLa2BHS9Fh+e/wAREk2CXto1cLPEcy4mMMQM0cYvmy5sx8QDY1wXE8Td2OtgddvmKsctc2y4LFiaN8ubIkpK9oDHmBbunUkWuLUlZtdU5441Nh+1bDRRcRixN45R2Yk7CRVACMYhmYFToH1BGh6VouF5p4S74UT8M7JIlZZDG1wTsM6fmlUHXvEMD47VsGI5mg4NiHxGBR8XhsahcuXIRJlkk7qyWtc3N1IzCw3rX+deSZTC/FUdWw+IZZsjDJLGJ+hA7rWYgaaka1pET4jgTRYn9ljEkaS8ABuVToI9coXe4kudRTpiOAdqt48d2fYWPe07ax1P6s3mO7cjStGalemo6Fwv2hcPwnYNhuGXlRXV3lcFirdQ9rO56kroLgVjeLe1biE5GWUYdVzhVgULZG0CMf1BRoPjWm0QNAgxBzBmB17wYhvjvbyoGFwAdQL2BJIufAHaiNBeg3f2ZjCyyS4fF5rMFmhIfKVlivopH6ip/wDzW6crc2YI8WRcHH2UWKheJ7KVV5UYvE9tg5GcH/kK5LyzxUYfFwzMgkWOQMVPW3X3biut8zYibFxx4rDRph8PhjFjELqI2xDG7MsRAADKoYG++lRqOoEU9KOQOodRdXUMCNiGAYfWlUbTtQilSqqkWjWlSqlEaVKlVZIU4pUqBxSFKlRCNNT0qBGhNKlRSNBSpVFjm3twkIw2HAJAM7EgHQlYmZT6g6in5mnZocCGZmDRwMQxJDN2ROY33N+tKlWeTP65pzDIRgo7EjNJIWsbZrWtm8aHgUQ/DqbC9jrYX/MaVKs0YrGj6msU+9NSqxmuwlR//HjTpf3/AInetV5UxLScPxcUjM8SYadkjclkRlcZWVDopHQjalSratBi29/9BRNSpUrJjRLtT0qgahNKlVEZ613Xn+U/9BGp/cx9T/HGPppSpVP1qeN95Ha/DsITqfw0O/8AwFKlSo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6" name="Picture 12" descr="http://allwomenstalk.com/wp-content/thumbs/49/055.jpg"/>
          <p:cNvPicPr>
            <a:picLocks noChangeAspect="1" noChangeArrowheads="1"/>
          </p:cNvPicPr>
          <p:nvPr/>
        </p:nvPicPr>
        <p:blipFill>
          <a:blip r:embed="rId8" cstate="print"/>
          <a:srcRect/>
          <a:stretch>
            <a:fillRect/>
          </a:stretch>
        </p:blipFill>
        <p:spPr bwMode="auto">
          <a:xfrm>
            <a:off x="6096000" y="152400"/>
            <a:ext cx="1828800" cy="1371600"/>
          </a:xfrm>
          <a:prstGeom prst="rect">
            <a:avLst/>
          </a:prstGeom>
          <a:noFill/>
        </p:spPr>
      </p:pic>
      <p:pic>
        <p:nvPicPr>
          <p:cNvPr id="26638" name="Picture 14" descr="http://2.bp.blogspot.com/-WbKIanTfs0U/TbGYnFk2AQI/AAAAAAAAAxg/0ozex0g_CEw/s1600/chanel_bags-handbagsmastercom.jpg"/>
          <p:cNvPicPr>
            <a:picLocks noChangeAspect="1" noChangeArrowheads="1"/>
          </p:cNvPicPr>
          <p:nvPr/>
        </p:nvPicPr>
        <p:blipFill>
          <a:blip r:embed="rId9" cstate="print"/>
          <a:srcRect/>
          <a:stretch>
            <a:fillRect/>
          </a:stretch>
        </p:blipFill>
        <p:spPr bwMode="auto">
          <a:xfrm>
            <a:off x="4648200" y="4495800"/>
            <a:ext cx="2262775" cy="1752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Pierre Cardin</a:t>
            </a:r>
            <a:br>
              <a:rPr lang="en-US" smtClean="0"/>
            </a:br>
            <a:endParaRPr lang="en-US"/>
          </a:p>
        </p:txBody>
      </p:sp>
      <p:sp>
        <p:nvSpPr>
          <p:cNvPr id="3" name="Content Placeholder 2"/>
          <p:cNvSpPr>
            <a:spLocks noGrp="1"/>
          </p:cNvSpPr>
          <p:nvPr>
            <p:ph idx="1"/>
          </p:nvPr>
        </p:nvSpPr>
        <p:spPr>
          <a:xfrm>
            <a:off x="457200" y="1066800"/>
            <a:ext cx="8229600" cy="1905000"/>
          </a:xfrm>
        </p:spPr>
        <p:txBody>
          <a:bodyPr>
            <a:normAutofit fontScale="77500" lnSpcReduction="20000"/>
          </a:bodyPr>
          <a:lstStyle/>
          <a:p>
            <a:r>
              <a:rPr lang="en-US"/>
              <a:t>Cardin was known for his </a:t>
            </a:r>
            <a:r>
              <a:rPr lang="en-US">
                <a:hlinkClick r:id="rId2" tooltip="Avant-garde"/>
              </a:rPr>
              <a:t>avant-garde</a:t>
            </a:r>
            <a:r>
              <a:rPr lang="en-US"/>
              <a:t> style and his </a:t>
            </a:r>
            <a:r>
              <a:rPr lang="en-US">
                <a:hlinkClick r:id="rId3" tooltip="Space Age"/>
              </a:rPr>
              <a:t>Space Age</a:t>
            </a:r>
            <a:r>
              <a:rPr lang="en-US"/>
              <a:t> designs. He prefers </a:t>
            </a:r>
            <a:r>
              <a:rPr lang="en-US">
                <a:hlinkClick r:id="rId4" tooltip="Geometry"/>
              </a:rPr>
              <a:t>geometric</a:t>
            </a:r>
            <a:r>
              <a:rPr lang="en-US"/>
              <a:t> shapes and motifs, often ignoring the female form. He advanced into </a:t>
            </a:r>
            <a:r>
              <a:rPr lang="en-US">
                <a:hlinkClick r:id="rId5" tooltip="Unisex"/>
              </a:rPr>
              <a:t>unisex</a:t>
            </a:r>
            <a:r>
              <a:rPr lang="en-US"/>
              <a:t> fashions, sometimes experimental, and not always practical. He introduced the "bubble dress" in 1954.</a:t>
            </a:r>
          </a:p>
        </p:txBody>
      </p:sp>
      <p:pic>
        <p:nvPicPr>
          <p:cNvPr id="27650" name="Picture 2" descr="http://upload.wikimedia.org/wikipedia/commons/thumb/4/48/Cardin.jpg/170px-Cardin.jpg"/>
          <p:cNvPicPr>
            <a:picLocks noChangeAspect="1" noChangeArrowheads="1"/>
          </p:cNvPicPr>
          <p:nvPr/>
        </p:nvPicPr>
        <p:blipFill>
          <a:blip r:embed="rId6" cstate="print"/>
          <a:srcRect/>
          <a:stretch>
            <a:fillRect/>
          </a:stretch>
        </p:blipFill>
        <p:spPr bwMode="auto">
          <a:xfrm>
            <a:off x="533400" y="3200400"/>
            <a:ext cx="1619250" cy="3448051"/>
          </a:xfrm>
          <a:prstGeom prst="rect">
            <a:avLst/>
          </a:prstGeom>
          <a:noFill/>
        </p:spPr>
      </p:pic>
      <p:pic>
        <p:nvPicPr>
          <p:cNvPr id="27652" name="Picture 4" descr="http://www.revelinnewyork.com/sites/default/files/pierre-cardin1967.jpg"/>
          <p:cNvPicPr>
            <a:picLocks noChangeAspect="1" noChangeArrowheads="1"/>
          </p:cNvPicPr>
          <p:nvPr/>
        </p:nvPicPr>
        <p:blipFill>
          <a:blip r:embed="rId7" cstate="print"/>
          <a:srcRect/>
          <a:stretch>
            <a:fillRect/>
          </a:stretch>
        </p:blipFill>
        <p:spPr bwMode="auto">
          <a:xfrm>
            <a:off x="2590800" y="3200400"/>
            <a:ext cx="5143500" cy="34290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Jean Paul Gaultier</a:t>
            </a:r>
            <a:br>
              <a:rPr lang="en-US" b="1" smtClean="0"/>
            </a:br>
            <a:endParaRPr lang="en-US"/>
          </a:p>
        </p:txBody>
      </p:sp>
      <p:sp>
        <p:nvSpPr>
          <p:cNvPr id="3" name="Content Placeholder 2"/>
          <p:cNvSpPr>
            <a:spLocks noGrp="1"/>
          </p:cNvSpPr>
          <p:nvPr>
            <p:ph idx="1"/>
          </p:nvPr>
        </p:nvSpPr>
        <p:spPr>
          <a:xfrm>
            <a:off x="457200" y="838201"/>
            <a:ext cx="8229600" cy="3276599"/>
          </a:xfrm>
        </p:spPr>
        <p:txBody>
          <a:bodyPr>
            <a:normAutofit fontScale="55000" lnSpcReduction="20000"/>
          </a:bodyPr>
          <a:lstStyle/>
          <a:p>
            <a:r>
              <a:rPr lang="en-US"/>
              <a:t>Gaultier never received formal training as a designer</a:t>
            </a:r>
            <a:r>
              <a:rPr lang="en-US" smtClean="0"/>
              <a:t>.</a:t>
            </a:r>
          </a:p>
          <a:p>
            <a:r>
              <a:rPr lang="en-US"/>
              <a:t>Many of Gaultier's following collections have been based on street wear, focusing on popular culture, whereas others, particularly his </a:t>
            </a:r>
            <a:r>
              <a:rPr lang="en-US">
                <a:hlinkClick r:id="rId2" tooltip="Haute Couture"/>
              </a:rPr>
              <a:t>Haute Couture</a:t>
            </a:r>
            <a:r>
              <a:rPr lang="en-US"/>
              <a:t> collections, are very formal yet at the same time unusual and playful</a:t>
            </a:r>
            <a:r>
              <a:rPr lang="en-US" smtClean="0"/>
              <a:t>.</a:t>
            </a:r>
          </a:p>
          <a:p>
            <a:r>
              <a:rPr lang="en-US"/>
              <a:t> In 1985 he introduced man-skirts, and produced sculptured costumes for </a:t>
            </a:r>
            <a:r>
              <a:rPr lang="en-US">
                <a:hlinkClick r:id="rId3" tooltip="Madonna (entertainer)"/>
              </a:rPr>
              <a:t>Madonna</a:t>
            </a:r>
            <a:r>
              <a:rPr lang="en-US"/>
              <a:t> during the nineties</a:t>
            </a:r>
            <a:endParaRPr lang="en-US" smtClean="0"/>
          </a:p>
          <a:p>
            <a:r>
              <a:rPr lang="en-US"/>
              <a:t>Gaultier caused shock by using unconventional models for his exhibitions, like older men and full-figured women, pierced and heavily tattooed models, and by playing with traditional gender roles in the shows. This earned him both criticism and enormous popularity</a:t>
            </a:r>
            <a:r>
              <a:rPr lang="en-US" smtClean="0"/>
              <a:t>.</a:t>
            </a:r>
          </a:p>
          <a:p>
            <a:r>
              <a:rPr lang="en-US"/>
              <a:t>Gaultier designed the wardrobe of many motion pictures</a:t>
            </a:r>
          </a:p>
          <a:p>
            <a:r>
              <a:rPr lang="en-US" smtClean="0"/>
              <a:t>Gaultier </a:t>
            </a:r>
            <a:r>
              <a:rPr lang="en-US"/>
              <a:t>was the creative director of </a:t>
            </a:r>
            <a:r>
              <a:rPr lang="en-US">
                <a:hlinkClick r:id="rId4" tooltip="Hermès"/>
              </a:rPr>
              <a:t>Hermès</a:t>
            </a:r>
            <a:r>
              <a:rPr lang="en-US"/>
              <a:t> from 2003 to 2010</a:t>
            </a:r>
          </a:p>
        </p:txBody>
      </p:sp>
      <p:pic>
        <p:nvPicPr>
          <p:cNvPr id="31748" name="Picture 4" descr="http://patrishka.files.wordpress.com/2008/07/jean-paul-gaultier-couture-8.jpg"/>
          <p:cNvPicPr>
            <a:picLocks noChangeAspect="1" noChangeArrowheads="1"/>
          </p:cNvPicPr>
          <p:nvPr/>
        </p:nvPicPr>
        <p:blipFill>
          <a:blip r:embed="rId5" cstate="print"/>
          <a:srcRect/>
          <a:stretch>
            <a:fillRect/>
          </a:stretch>
        </p:blipFill>
        <p:spPr bwMode="auto">
          <a:xfrm>
            <a:off x="5833110" y="4343400"/>
            <a:ext cx="1634490" cy="2514600"/>
          </a:xfrm>
          <a:prstGeom prst="rect">
            <a:avLst/>
          </a:prstGeom>
          <a:noFill/>
        </p:spPr>
      </p:pic>
      <p:pic>
        <p:nvPicPr>
          <p:cNvPr id="31750" name="Picture 6" descr="http://www.jeanpaulgaultier.com/uploads/files/9/image_3319_original.png"/>
          <p:cNvPicPr>
            <a:picLocks noChangeAspect="1" noChangeArrowheads="1"/>
          </p:cNvPicPr>
          <p:nvPr/>
        </p:nvPicPr>
        <p:blipFill>
          <a:blip r:embed="rId6" cstate="print"/>
          <a:srcRect/>
          <a:stretch>
            <a:fillRect/>
          </a:stretch>
        </p:blipFill>
        <p:spPr bwMode="auto">
          <a:xfrm>
            <a:off x="7239000" y="3352800"/>
            <a:ext cx="1740436" cy="2867025"/>
          </a:xfrm>
          <a:prstGeom prst="rect">
            <a:avLst/>
          </a:prstGeom>
          <a:noFill/>
        </p:spPr>
      </p:pic>
      <p:pic>
        <p:nvPicPr>
          <p:cNvPr id="31752" name="Picture 8" descr="http://1.bp.blogspot.com/_DeverIwvj9g/TTvz8xahzEI/AAAAAAAAkEY/P6CmIP7ZYtU/s1600/Jean+Paul+Gaultier+Menswear+Paris+Fashion+Week+2011-5.jpg"/>
          <p:cNvPicPr>
            <a:picLocks noChangeAspect="1" noChangeArrowheads="1"/>
          </p:cNvPicPr>
          <p:nvPr/>
        </p:nvPicPr>
        <p:blipFill>
          <a:blip r:embed="rId7" cstate="print"/>
          <a:srcRect/>
          <a:stretch>
            <a:fillRect/>
          </a:stretch>
        </p:blipFill>
        <p:spPr bwMode="auto">
          <a:xfrm>
            <a:off x="228600" y="3962400"/>
            <a:ext cx="3708400" cy="2781300"/>
          </a:xfrm>
          <a:prstGeom prst="rect">
            <a:avLst/>
          </a:prstGeom>
          <a:noFill/>
        </p:spPr>
      </p:pic>
      <p:pic>
        <p:nvPicPr>
          <p:cNvPr id="31754" name="Picture 10" descr="http://www.luxuo.com/wp-content/uploads/2010/11/jean-paul-gauthier-beth-ditto.jpg"/>
          <p:cNvPicPr>
            <a:picLocks noChangeAspect="1" noChangeArrowheads="1"/>
          </p:cNvPicPr>
          <p:nvPr/>
        </p:nvPicPr>
        <p:blipFill>
          <a:blip r:embed="rId8" cstate="print"/>
          <a:srcRect/>
          <a:stretch>
            <a:fillRect/>
          </a:stretch>
        </p:blipFill>
        <p:spPr bwMode="auto">
          <a:xfrm>
            <a:off x="3962400" y="3810000"/>
            <a:ext cx="2097741" cy="304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Hermès</a:t>
            </a:r>
            <a:endParaRPr lang="en-US"/>
          </a:p>
        </p:txBody>
      </p:sp>
      <p:sp>
        <p:nvSpPr>
          <p:cNvPr id="3" name="Content Placeholder 2"/>
          <p:cNvSpPr>
            <a:spLocks noGrp="1"/>
          </p:cNvSpPr>
          <p:nvPr>
            <p:ph idx="1"/>
          </p:nvPr>
        </p:nvSpPr>
        <p:spPr>
          <a:xfrm>
            <a:off x="457200" y="1600201"/>
            <a:ext cx="8229600" cy="2971800"/>
          </a:xfrm>
        </p:spPr>
        <p:txBody>
          <a:bodyPr/>
          <a:lstStyle/>
          <a:p>
            <a:r>
              <a:rPr lang="en-US"/>
              <a:t>French manufacturer of quality goods established in 1837, today specializing in leather, lifestyle accessories, perfumery, </a:t>
            </a:r>
            <a:r>
              <a:rPr lang="en-US">
                <a:hlinkClick r:id="rId2" tooltip="Luxury goods"/>
              </a:rPr>
              <a:t>luxury goods</a:t>
            </a:r>
            <a:r>
              <a:rPr lang="en-US"/>
              <a:t>, and </a:t>
            </a:r>
            <a:r>
              <a:rPr lang="en-US">
                <a:hlinkClick r:id="rId3" tooltip="Ready-to-wear"/>
              </a:rPr>
              <a:t>ready-to-wear</a:t>
            </a:r>
            <a:r>
              <a:rPr lang="en-US" smtClean="0"/>
              <a:t>.</a:t>
            </a:r>
          </a:p>
          <a:p>
            <a:r>
              <a:rPr lang="en-US" smtClean="0"/>
              <a:t>Queen Elizabeth II wore a Hermès scarf</a:t>
            </a:r>
            <a:endParaRPr lang="en-US"/>
          </a:p>
        </p:txBody>
      </p:sp>
      <p:pic>
        <p:nvPicPr>
          <p:cNvPr id="28674" name="Picture 2" descr="Hermès.svg"/>
          <p:cNvPicPr>
            <a:picLocks noChangeAspect="1" noChangeArrowheads="1"/>
          </p:cNvPicPr>
          <p:nvPr/>
        </p:nvPicPr>
        <p:blipFill>
          <a:blip r:embed="rId4" cstate="print"/>
          <a:srcRect/>
          <a:stretch>
            <a:fillRect/>
          </a:stretch>
        </p:blipFill>
        <p:spPr bwMode="auto">
          <a:xfrm>
            <a:off x="1600200" y="457200"/>
            <a:ext cx="1428750" cy="828676"/>
          </a:xfrm>
          <a:prstGeom prst="rect">
            <a:avLst/>
          </a:prstGeom>
          <a:noFill/>
        </p:spPr>
      </p:pic>
      <p:pic>
        <p:nvPicPr>
          <p:cNvPr id="28676" name="Picture 4" descr="https://encrypted-tbn1.gstatic.com/images?q=tbn:ANd9GcS_tvJ8Qi3kYASwZT6VzV9oOr_Iaul-mO9tWZW-iHeHxN4YDvaL"/>
          <p:cNvPicPr>
            <a:picLocks noChangeAspect="1" noChangeArrowheads="1"/>
          </p:cNvPicPr>
          <p:nvPr/>
        </p:nvPicPr>
        <p:blipFill>
          <a:blip r:embed="rId5" cstate="print"/>
          <a:srcRect/>
          <a:stretch>
            <a:fillRect/>
          </a:stretch>
        </p:blipFill>
        <p:spPr bwMode="auto">
          <a:xfrm>
            <a:off x="457200" y="4343400"/>
            <a:ext cx="2143125" cy="2143125"/>
          </a:xfrm>
          <a:prstGeom prst="rect">
            <a:avLst/>
          </a:prstGeom>
          <a:noFill/>
        </p:spPr>
      </p:pic>
      <p:pic>
        <p:nvPicPr>
          <p:cNvPr id="28678" name="Picture 6" descr="https://encrypted-tbn1.gstatic.com/images?q=tbn:ANd9GcTT-3D3QEH2EnK1VAQ5wNFDqPW9hukUpn0CVi6WYmR6YZSTVR1edw"/>
          <p:cNvPicPr>
            <a:picLocks noChangeAspect="1" noChangeArrowheads="1"/>
          </p:cNvPicPr>
          <p:nvPr/>
        </p:nvPicPr>
        <p:blipFill>
          <a:blip r:embed="rId6" cstate="print"/>
          <a:srcRect/>
          <a:stretch>
            <a:fillRect/>
          </a:stretch>
        </p:blipFill>
        <p:spPr bwMode="auto">
          <a:xfrm>
            <a:off x="2895600" y="4267200"/>
            <a:ext cx="2143125" cy="2143125"/>
          </a:xfrm>
          <a:prstGeom prst="rect">
            <a:avLst/>
          </a:prstGeom>
          <a:noFill/>
        </p:spPr>
      </p:pic>
      <p:pic>
        <p:nvPicPr>
          <p:cNvPr id="28680" name="Picture 8" descr="http://img2.timeinc.net/instyle/images/2008/fashionweek/100608_hermes_400X400.jpg"/>
          <p:cNvPicPr>
            <a:picLocks noChangeAspect="1" noChangeArrowheads="1"/>
          </p:cNvPicPr>
          <p:nvPr/>
        </p:nvPicPr>
        <p:blipFill>
          <a:blip r:embed="rId7" cstate="print"/>
          <a:srcRect/>
          <a:stretch>
            <a:fillRect/>
          </a:stretch>
        </p:blipFill>
        <p:spPr bwMode="auto">
          <a:xfrm>
            <a:off x="5486400" y="4191000"/>
            <a:ext cx="2514600" cy="2514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Christian Lacroix</a:t>
            </a:r>
            <a:br>
              <a:rPr lang="en-US" smtClean="0"/>
            </a:br>
            <a:endParaRPr lang="en-US"/>
          </a:p>
        </p:txBody>
      </p:sp>
      <p:sp>
        <p:nvSpPr>
          <p:cNvPr id="3" name="Content Placeholder 2"/>
          <p:cNvSpPr>
            <a:spLocks noGrp="1"/>
          </p:cNvSpPr>
          <p:nvPr>
            <p:ph idx="1"/>
          </p:nvPr>
        </p:nvSpPr>
        <p:spPr>
          <a:xfrm>
            <a:off x="457200" y="914400"/>
            <a:ext cx="8229600" cy="3048000"/>
          </a:xfrm>
        </p:spPr>
        <p:txBody>
          <a:bodyPr>
            <a:normAutofit fontScale="70000" lnSpcReduction="20000"/>
          </a:bodyPr>
          <a:lstStyle/>
          <a:p>
            <a:r>
              <a:rPr lang="en-US"/>
              <a:t>With his background in historical costume and clothing, Lacroix soon made headlines with his opulent, fantasy creations, including the short puffball skirt ("le pouf"), rose prints, and low </a:t>
            </a:r>
            <a:r>
              <a:rPr lang="en-US" smtClean="0"/>
              <a:t>necklines</a:t>
            </a:r>
            <a:r>
              <a:rPr lang="en-US"/>
              <a:t>. He quoted widely from other styles—from fashion history (the </a:t>
            </a:r>
            <a:r>
              <a:rPr lang="en-US" smtClean="0"/>
              <a:t>corset), </a:t>
            </a:r>
            <a:r>
              <a:rPr lang="en-US"/>
              <a:t>from folklore, and from many parts of the world—and he mixed his quotations in a topsy-turvy manner. He favored the hot colors of the </a:t>
            </a:r>
            <a:r>
              <a:rPr lang="en-US" smtClean="0"/>
              <a:t>Mediterranean</a:t>
            </a:r>
            <a:r>
              <a:rPr lang="en-US"/>
              <a:t> region, a hodgepodge of patterns, and experimental fabrics, sometimes handwoven in local workshops.</a:t>
            </a:r>
          </a:p>
        </p:txBody>
      </p:sp>
      <p:pic>
        <p:nvPicPr>
          <p:cNvPr id="29698" name="Picture 2" descr="http://upload.wikimedia.org/wikipedia/commons/thumb/9/9a/Christian_Lacroix_Florence_Italy_2007.jpg/220px-Christian_Lacroix_Florence_Italy_2007.jpg"/>
          <p:cNvPicPr>
            <a:picLocks noChangeAspect="1" noChangeArrowheads="1"/>
          </p:cNvPicPr>
          <p:nvPr/>
        </p:nvPicPr>
        <p:blipFill>
          <a:blip r:embed="rId2" cstate="print"/>
          <a:srcRect/>
          <a:stretch>
            <a:fillRect/>
          </a:stretch>
        </p:blipFill>
        <p:spPr bwMode="auto">
          <a:xfrm>
            <a:off x="457200" y="3886200"/>
            <a:ext cx="2095500" cy="2790825"/>
          </a:xfrm>
          <a:prstGeom prst="rect">
            <a:avLst/>
          </a:prstGeom>
          <a:noFill/>
        </p:spPr>
      </p:pic>
      <p:pic>
        <p:nvPicPr>
          <p:cNvPr id="29700" name="Picture 4" descr="https://encrypted-tbn1.gstatic.com/images?q=tbn:ANd9GcTAbP8-QxrrlTARj0uMlaC_bIReJUn_luAj3sm12s7p8-sk9GPV"/>
          <p:cNvPicPr>
            <a:picLocks noChangeAspect="1" noChangeArrowheads="1"/>
          </p:cNvPicPr>
          <p:nvPr/>
        </p:nvPicPr>
        <p:blipFill>
          <a:blip r:embed="rId3" cstate="print"/>
          <a:srcRect/>
          <a:stretch>
            <a:fillRect/>
          </a:stretch>
        </p:blipFill>
        <p:spPr bwMode="auto">
          <a:xfrm>
            <a:off x="2743200" y="3886200"/>
            <a:ext cx="2190750" cy="2085976"/>
          </a:xfrm>
          <a:prstGeom prst="rect">
            <a:avLst/>
          </a:prstGeom>
          <a:noFill/>
        </p:spPr>
      </p:pic>
      <p:pic>
        <p:nvPicPr>
          <p:cNvPr id="29702" name="Picture 6" descr="http://visionaryartistrymag.com/wp-content/uploads/2011/01/christian-lacroix-couture-spring09-gipsy.jpg"/>
          <p:cNvPicPr>
            <a:picLocks noChangeAspect="1" noChangeArrowheads="1"/>
          </p:cNvPicPr>
          <p:nvPr/>
        </p:nvPicPr>
        <p:blipFill>
          <a:blip r:embed="rId4" cstate="print"/>
          <a:srcRect/>
          <a:stretch>
            <a:fillRect/>
          </a:stretch>
        </p:blipFill>
        <p:spPr bwMode="auto">
          <a:xfrm>
            <a:off x="5257800" y="3204332"/>
            <a:ext cx="3276600" cy="333934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Some final brands you know…</a:t>
            </a:r>
            <a:endParaRPr lang="en-US"/>
          </a:p>
        </p:txBody>
      </p:sp>
      <p:pic>
        <p:nvPicPr>
          <p:cNvPr id="30722" name="Picture 2" descr="Lacoste logo.svg"/>
          <p:cNvPicPr>
            <a:picLocks noChangeAspect="1" noChangeArrowheads="1"/>
          </p:cNvPicPr>
          <p:nvPr/>
        </p:nvPicPr>
        <p:blipFill>
          <a:blip r:embed="rId2" cstate="print"/>
          <a:srcRect/>
          <a:stretch>
            <a:fillRect/>
          </a:stretch>
        </p:blipFill>
        <p:spPr bwMode="auto">
          <a:xfrm>
            <a:off x="1143000" y="1676400"/>
            <a:ext cx="2529189" cy="1219200"/>
          </a:xfrm>
          <a:prstGeom prst="rect">
            <a:avLst/>
          </a:prstGeom>
          <a:noFill/>
        </p:spPr>
      </p:pic>
      <p:pic>
        <p:nvPicPr>
          <p:cNvPr id="30724" name="Picture 4" descr="http://upload.wikimedia.org/wikipedia/commons/thumb/2/23/Tennis-shirt-lacoste.jpg/130px-Tennis-shirt-lacoste.jpg"/>
          <p:cNvPicPr>
            <a:picLocks noChangeAspect="1" noChangeArrowheads="1"/>
          </p:cNvPicPr>
          <p:nvPr/>
        </p:nvPicPr>
        <p:blipFill>
          <a:blip r:embed="rId3" cstate="print"/>
          <a:srcRect/>
          <a:stretch>
            <a:fillRect/>
          </a:stretch>
        </p:blipFill>
        <p:spPr bwMode="auto">
          <a:xfrm>
            <a:off x="1371600" y="3276600"/>
            <a:ext cx="2209800" cy="2923735"/>
          </a:xfrm>
          <a:prstGeom prst="rect">
            <a:avLst/>
          </a:prstGeom>
          <a:noFill/>
        </p:spPr>
      </p:pic>
      <p:pic>
        <p:nvPicPr>
          <p:cNvPr id="30726" name="Picture 6" descr="https://encrypted-tbn0.gstatic.com/images?q=tbn:ANd9GcR6sYQ5a1rY3ks0P_9Vu5KvARLGnMuPLn1L6hb6w5JLoCvz0KzoNw"/>
          <p:cNvPicPr>
            <a:picLocks noChangeAspect="1" noChangeArrowheads="1"/>
          </p:cNvPicPr>
          <p:nvPr/>
        </p:nvPicPr>
        <p:blipFill>
          <a:blip r:embed="rId4" cstate="print"/>
          <a:srcRect/>
          <a:stretch>
            <a:fillRect/>
          </a:stretch>
        </p:blipFill>
        <p:spPr bwMode="auto">
          <a:xfrm>
            <a:off x="5105400" y="1371600"/>
            <a:ext cx="2657128" cy="2552701"/>
          </a:xfrm>
          <a:prstGeom prst="rect">
            <a:avLst/>
          </a:prstGeom>
          <a:noFill/>
        </p:spPr>
      </p:pic>
      <p:sp>
        <p:nvSpPr>
          <p:cNvPr id="30728" name="AutoShape 8" descr="data:image/jpeg;base64,/9j/4AAQSkZJRgABAQAAAQABAAD/2wCEAAkGBhQSERQUExQWFRUVGBgZGBcYFxcVGBcYFhwaGBwXGBcXGyYeGBkjGRoZHy8gIycpLCwsFx8xNTAqNSYrLCkBCQoKDgwOGg8PGiwkHCUsLCwsLCwsKSksLCwsLCwsLCwpLCwsLCwsLCwsLCksLCwsLCwsLCwsLCwsLCwsKSwsLP/AABEIAMIBAwMBIgACEQEDEQH/xAAcAAABBQEBAQAAAAAAAAAAAAADAAECBAUGBwj/xABGEAABAgQEAwQHBgQEAwkAAAABAhEAAyExBBJBUQVhcSIygZEGE0KhscHwB1JictHhFCOC8UOSorIzg8IVFhckRFNjs9L/xAAZAQEBAQEBAQAAAAAAAAAAAAAAAQIDBAX/xAAkEQEBAAIDAAICAgMBAAAAAAAAAQIREiExA0ETUTJxYZGxIv/aAAwDAQACEQMRAD8A9oAA0g8DWDE0GkBOFEQYcmAz/SDD58PMqElIzJUSAErR2kkk2GYCKuH9JUzJSZiAD2QVAnLlJplsXLvGZ6T4yZOeVJUjsqY2Ksyauc1gk+bRj8EnnMqX6sELIXQEkC5A0ABcOSGJbWMb7HYp446HCHWMrpCgzq2JqfKMjiPFTNBlrSpLOrsglwgFw2pfwtFCTigmYFKQpJLmjUGgPbJvqw0MAnOlbpW1LFKq5hUZUk5gQEizOdWDNieHmZwoOMyqjMl7mte6KBRu/wAop4elYV2EKUkqKSlWc5th2VBIcUZu9YQXEA5s4KJlRkcJUWSxcJcBNGLvrWFMRVLyywS7ZlTCFVFkjIkUA/qEBKU2VILpyMe0BcCwKlA8w4FANAWlmScixkzJZSspSksmxbOBo3iHFSYGudlUFJUpAmK7QISGYe0AbAFilib1tFlU4uVAhQWyf8QFtanK2rnnW8VBTxUhUueAzBpoTlVmQHr2VFyk9oHZwxoB1WHxCVpStJBSoAgixBqDHHAFClHLMykAdkzFA1Bds1SDmN/PNF/g+O9Qv1S1fylMJeYEZVH2MxNUnTa0VXTQoUKKIzJYUGIBGxDjyMOBDwoBQCbKIOZN9RoobddjB4UBCVNCg4/cciNDE4rTpRSc6A59pP3hy/ENN7HQg0qaFAEFwYBerHSExHP3e8fpAp/rAoFLFLdpBoTsUq35Gh3DVOkwEDNa4I948xEgoG0SiCpQP62PmICTxETQ7a7fPpESlQsX6/qP0iKZx9pJHvB6EfMCAPCiKZgNQX6RKAUKGCoeAUKFCgAaAv8ALf68IlKP07xEJDVJpEZetQdbGAKTEiaRCYDf5tEkmA4DispKJ8xKgoZ3AUCkh1qJZQAcEtS7vGWlCZa0lKuyC2ZmDLcKIBcKGbM51c0aNn0tIl4kLypJISrtJcFgod4WV2co2zAxmYpSSwbIVgqUSogEEEgMzUFdHJHWOVGxxOUyVFK02ATmVLy0DsEtXXXV4rqExaHKB2zsQSEgMGFh2gGe6WET4XikmUkKJSpGYrqgVcAgBNTUasXOogGElFKlDNk72UDMaqFCDYlypL/gpViaC4daCCnI2TMQAXd7UuWpfQkw+HlJy+rKlBSqhBtzGVB3DV5GGStSCEoL0dScwZixYlTEUylg1xBZwUhS1ZQoCiRlyopYOntKJCW67wBJcwnOn1iSKpSFUehAITlc73LEPDYXDqYIVLCggPmYVo4dRZIJSwtShPIeIshkkB8xKT6t7UqHJpm0LvGXL41NlLVlyTUZ1kIdY9WCSSlMxKVdjVigizKA7IqNFCEqAQrsqKiq8p+ZZqd5W7MqzCJy5wmpKCsOpRYKEsGnay0GhLgOGIIq0CGMUpKZ2b1fYf1frAEpewqkOSSkmgDwRU0nIsFKgASWWDUXNNsoAOlNobHS+j/FTNQQspK0k1SQQtPsrAFgbbODGvHEoWc0ucEspJc9spdwHBUpJGVQrUjRht1nDsemdLC0ux0NCCKEEaEGNSqtQoUKKFChQoBRUnIKDnTUHvJGv4kj73LXq0W4UBGXMCgCC4NiNREoozR6olQDoJdYHsk+2Bt94eN3e4lYIBFQYCUKFCgETAJWJSskWUm4NCOfMbEUg8KArrw6SXIr94Fj5isL1axZWYbKFf8AMn9DByIi7QA/4hu8kjnceY+bQVCwQ4LjlWGmTQm9Bvp47RE4cEuzHcUPmLwBYUD9Wfve4QoCvhykht212rDJIehO3l4w+GkNdPveFOkDQKpsHEQFKHArb9XhpRPKFLlBmrVtGtAxdgaeO0UYPpmT6tKkgkhShQsw89FBH08YAnTFSyopJBZAzAFWUu5ZqqIdLtYE1jc9J8EszUrQsDIgKOYgDsqcMTQEka23jB4YiZnysAkOosQXYOCz1ZLhxoTHO+h+F4wS5i0gFlgXAC0lhmBJoncit4uY0AzKnuukgrzVahIWGHaemgIOwGbOnTAUzFpOZK82a4V967hu6X0cClI1sVMVNkh0lWd6gABxZ81QKv4DxgHOKWKkgh3ypIcAGpNSxNrPVQpDIkhSEpKw9KrBHeZiAToXZtucNInIUAnKC3aUzioAzu50YtzMNh1oBVMOtAxcnNoAatUilbdQEpk5WSaSsJHdGYlSg9CMhDsz335GKv8AAlRQhixAKiTkATTQVYBx/UILNSAUJBUCo5iyQtRJcJDlrp/3CkSVICSuYMoZ2KiVK+6CBoGOW3siAjLmZSpKkp/mK9kEqKlP2RmJokH2fvCJhQClpWJgDNVaKM9coDmpPLtKGsEmylLQkiYolu9myMTRwC2g11e9gDOpct2QC9sqVlgRpUO9W5HeKCyJwQvLnIBf2jUqJN0kcqvV39qNThuNVKmh1pMtfeDjsmgCkuAWJoQxDqFbxlLUpSSchzJFxLy6PRtgbaAvoGNhp6SnKpJFFMklksmhJCnDguHp3b3gjuQYeMH0e4iGEkkuB2CpjmTsFAkKy2vpG9G5dqUKFCiini+JJlKSJnZSqyzRGb7pPsk6Pe16RbBhloBBBAINCDUEHQiIYfColpCUJShIdkpASK1NBS9YAsUVfyS/+Eb/APxk6/kP+np3b0MpLwCEPGfLV6lQSf8Ahksg/cJsg/hNkn+nZ1xbiwkodsyjRKee52TzibGhCjz9PpbNllvWAgF1ZwAz3CjZIcu9hTRxHVyONM3rEsGfMKjm4BLWNioMHJAIeTLY1YRERlzAoOC45RKNAZDdPh+0TEPAj2enw/aALChgqFAccj7XOGn/AB1DrKmj/oi1K+0zhyv/AFcsfmzp/wByRHgWNxBKjGcZ5jGOW2rNPp+T6XYNYdOKw5G/rpfzMW5PFpC+7Olq6LSfgY+YcSkJlSywzKcuwdtKxnFY2HkIsu0s0+reJYVK0HshVtAp2L/vGCnAIBU8sdguABlLKS4SGZiVgB/xeXzkjFFPdLdCU/AxZk8fxCO5Pnp/LOmp+CoI+hMZw5BGUsoDsJCVK7RILgOSE6uansl7CDYThwTlljOtSGFVOEAVDkg12TsA7AufAZPpvjk2xeI8ZhV/ueL0n7SOIJDDFrbmiSff6t4GntU7hyJJUQslXeKAnMQGL90OndywfzA8VwhxRiyiCctSSAdFCjBNevSPI5H2sY9Ab1kpQrRUiWAX17GWsHR9sOLZjLw6gzWnoLWumdfnEHq68DmUSAlwCBlKhYMBmIpla1WaA4bhBMspCbKcqCgouRuWaum/SPPZH21TAAFYWUzDuTZiCW5lCmi+PttQoAKwq0gaInINHdu0hP1zrDQ7BHDjnUMi1BmckM51OQk3qKfpFReEVJW7lKVF1kIWmiaAWyvXVm5Rjp+2jCkZfU4iWOQlLuz/AOKDo8W5X2r4BnSqahVO0uSsnnVGYNyiaFwyCglQtpmUEirXzMKEv08ImtCwt05cpaxdgHofcOdDrFCd6ZYKYjs45CFPqFy2T/WhJd9KDlvaHpLhJpYYnBgUoZsroWST4tS13hoXjOV2VhKQq4dKgyjTtKRVJIo6geukdVwriInIChQ1BDgkEEjTRwaxzOEmyfZnoU9/UlHMEjIT+E0IcEi4i9w7EKQssFEEBnST+ZrPWr056xqdDpYYmMrG8UXJXLzBKpa1hBUHBSpVEuK0Jp9V1Y0HhQzQoB4UNCJgB4pAKFAgKBB7JsaWL6GPOMRMVdQKiaBYU4Uwdi4d9Qel46r0n4nQykhwaLNQz2S48CeXUtyZl51OUqAF9jdlClCDq8cs79KGZRSCXVm50IY2v0r8hFjhY9WKPlv6sqICdMqRZB6b+ERBcspT/dLXA25i3XkQ5jfQnXTNpffQVjLLdwXFFS0dgBYYFnAYndrVHIVfqJfpusEgyUgjQqUD07vTzjMw0zLVnHI7NZzRTOL2cHm+MwwUAUlywaneDWLhzalCxcObJ1u66I0R6dL/APZT4LP/AOYHM9O1miUICvukrJbcDKAR0LjUCj8/mBGh9x/aK3qASCQ7FxQGosaxz/JXWYxrzPSLEEkiYUv7KQkJHQEE++FGe3Xy/eFE51eMeR4hd4ueiMmXMxshE1IXLUvKpKrHOCkeSlA+EZuJVE8BiDLWlYukhQ6oOYe8R2xT7dr9pnAJUmTh5klAQMykKAKiKpCkd4lmyLtvHnjx7X9o2FEzhs4prkMuaPyhQBP+RSo8RJjPxXcX5ZrJr+jvo7Nxs31coCgda1PlQmzludABUnoSO2n+hGAwaArFTSp7FS1IzEXySpPbPmptYvfY/LSMJPPtqmh98oQyPDMJvvjgvTrFrXxDE+sd0zFISDpLQWQByKWVzKidYltyz4y6XUxx39txc3gxLBMwfiAxI/6yf9MR/wC5kieCcFigoiuRdSOrBMxA5lB6xw4VE5U8pUFJJSpJcEEgg7gioPSNcLPKzzl9i5xThk3DryTUFB0sQobpUKKHS2rRe4H6LqxSFKTNQgpIBSoKsbKdL0cKFvZjq/R3iyeIyV4fFAKWkZswYFQFM4oyZqSRUBiDUEZgczg0tWCxpkLIZXYzWCkrYy1to5y9HUNInK+fazGb39OPnSyhRSoMpJII2KSxHmIJg8MqatMtDZllg5CQSbBzQPbqRG/6e8MyTxNA7M4V5TEMFeacp65o57DrY0odxcauI6S7m2LNXSzjeDTpUxEtaWUtsvaSQXOXvA5RW7kNqwieL4LOkqSJ0sozOzlJfKz1SSKOPMR2HHZAxmBE9IBmSwVkDkGmo8hnA2SN4Phlf9oYEazpZFdc6RT/ADocfmc6Ryud03wm3O4D0dxM5GeVKJTooqQgFqHLnUHrRxRw2kUOJ8NnyCBOlrlvYqHZP5Vh0q8CY7b0a4+jFYYYVM3+HxCUhCC5TmAIKcpBBfKMikghVyHemfPxPFMKmbLnIOJlKSoHOk4pAeyvvhjVpgA5Qnq3WunDKI2HkP0gkvFFFlFPQlP+0iAAxa4djVSlhaCMw3AUkjUKSaKB1Bjs4rkn0lxKQycRPA29dNbyK2MauG+0fiCLYub/AFFK/wD7EmLc7hEniUszcIlMrFIDzcMGSmYBdcqwH7spiy14vovw1EzFS0z0nIJiULQSpBcqCCksykkOXsXHWM7ml06CT9r/ABFP+OlX5pUs/wC1KY0pP2440d5GHV/y5ifhNgeN9EMIMZNwWX1S5stEzDTc81TKIKVS1BSiFDOhRFHqoO+SOBn4JUqaqVNTlVLUy0vqNARoRZQ0IIiyylmnqUj7epg7+Fln8s1afcZaovSvt6lkdrCrB/DMQof6gmPP+K+jUlCZGJlGavBzGSuqDOlTLFBVlyvsSliQ1ApKjPino3hMMxmzMQqXN7eHnyhKUhaNUrSoApmJN2NQXZNobhp2n/ijgl98T001loW69VKyzC+jBqOrcNblenvDlEH12XcGTPS3MES238485xnovhkCWr+MKUTQ6FqkKWkjWss0INCCxFaUaBH0RQqWqYjGSFISWKilaEhRsFEvkegchqxneJxr1A+keBWABipFDrM9WeRT6zLlO4sQ4asXET5Kick+SsULpmylnxZRJ91N2jxvhXozMmyjNM1EmWHYrJYtQlxQJejvXTQkOJ4DMQkrOSZKH+JLUJiPE3T/AFAROjjXuJwJNWLWNCRsC4enPzarJKSihsTUM9wRmam/izco8M9SuSUligKDpUk5QobpUln57WLGkaGH45i5acyMRPCXYH1qylzUhlKIB1qIhxercQwxSc/sqrV2NH7x5OfA+FUgcn6gHyjz9Hp3jQMpnlQ2XLkqG/3Hvzh0em04M6JCiNciknb2ZgTblGbjtcdx3pl8j9eMKOKHp+vWRL/zrHuY/GFHPjXXpyGNoSIjKLKD7xaxWFKlPFRUztE8z8Y743pix7ZwlsVw5KCazcOuUfzZTK/3B48Hzecel+hXpUiVhhLWlZIWpinKzKY6ke0VHxjoUccwRHaw6D1kSD8Y4zLhlXbLGZyXbz30P9KzgpwUxVLKQiYkXKbunTMk1D7kUzOO09MfRKXxKWnF4SYkzGY6JmBNAlRP/Dmpt2tGBZgQXiWM4cqUsHDoS6VDMmRIdOYEZgQXBFwRsI8y4Lx6dhlZpMwoJAzChSptFJLhQ6imjRqXn/6nVYs49XuKWP4fMkKyTkKlq2UMr8xoocw4ivHqHD/TwTUZcRh0qGuVik8/VTQR/qgmI4lw6UuuGSFsDTDSCzh7uwMa/LZ1Yn459Vh/ZpwxZmGexEtKVJCtFqV2WTuwJJItQXMD+0uen+KlpHeTJSFtcOpakg88qgeihGpxf7SGSRIlMWYLmMW6S0uPNRHIx55icSqYtS1qKlKJKlGpJOpMMZcsuVTKyTjHo85uI4AlJBmgAkWInIBvsJgzMbdv8JbzsSylRSoEKBYghiDsQagxc4RxOZh1hcpWVVjqFD7qkmhD/qGMdsrjeHnS0qxeHS7XAC6WpmZaRegUbQ3w/pdc/wC1H0A4iQtUo1SoZhyUn5FNP6UwLCTRw/iKpRpImNeyUTKoV/Qp09Eq3jVk+kGAw6SqUhQe4TLZRbTMtVvGOG49xs4qeqaUhIYJSl3ZKbAnU1JJYVJoBSJJyt/RleMn7bfpvwAy8SFJT2cQbUAE1+0mtA5IVWnaVoIMOOcS4fkTNKgk91M3LNSGukKCipBH3QodIU3j8ufgBKnZ/WJSyVMFB0UQokqBcjsHcEnWLvo5xyZ6hSMQEzpKU2WAVMKBLkEKD0AUC2hDQ5ana63ehsNisLxYqlzpQkYnKSmbLrnyhy71UwrlUS4BZSTHE8T4cvDzlypgGZBYtUEEOFA6pKSCOseg8L4zw6QTNlyFS1MQ4QFFtQCZpAHRo4j0o46MXiVTQnIkhKUglzlSGBURRzU8narOdYXfjOc176p4TFqlrStCilaS6VJLEEag/XvjvcBjpfEvuyuIAUPdl4nKKflmAD3UdIaX54iLEo7aeFRV+sXJI737XH9bhMQHSSlabspJQpMxIcWIMxXimKvFZY4phP4pAH8ZhkgT0AMZssWmJA1FT/nToh8j0h9LFYrBy5U7tTZc0KTM1WnIpKgv8dUHMO81WNVZnA+IzZE1EySooWnW4bUKBopJ1B5agEJ1C91o+ifpEmTnlThnw08ZZqakDaYG1FLVa1UpbT9WJJXw/EqzYaac8ibTsKNEzEmwuytHL91ZJZU3A4leebKVh5hLqMo/ylk65GJQ+wT1JgHprxrDLkypMklapagQcqgEICSkpdYBJPZozdgcozvd1F1qdhYUeoVMwOMH8pR7w9hXsT5b6bjZwbEGjJ9bw/EqlrAWkhlJ9idKU9Q+hDtsQRuCZfFUTsG05xNkMJUwMcyT/hrcu1Axq1NlZozOJomYMonA5pX/AAJgYlJN5ZBIeWWFrf0gQTTVxKUCWZRX/wCVxLGRONpUxLEImbMUgHkn8xHLetnYScR2pcxNDzB30WgjdwRGhwHigAVJmpK5E3vpF0kWmoey006gDYQUTUKSJSwZ0tDhCj2JiR+A1yi3YLiG+PVXW/F/AcQQZKlZE+qUf5spsyJatJ0pJLhG6QQU6GgIppkJSpSU0CmzSlKdKkmoMqbqNRmZQ3NYuyMRhpEpXbVsUqS5Ir2QUjKTpHP8PxIUjIvTum+XkdSk/GM+9xf8J4zCmWpqsbE0PRQ0UIA8aKMS6ShXaSdDdJFik6H3RnLSxIe2tospYaFChRplemrYE7AnyjETF7F4wFBGVYejkAD47PFFIJ0NfnDGaLdt3AHLLT0fzrF1M6KoS3hD5o43t2iPF8W0pX4uz539zxh4ZLmLPGJzlKeqj8B84jgpdOsdcZrFyvdbXCJYdObu3V0FT7h74p4zFFa1rN1H94srXllnc0EZsxUYndbvipi5jlorSw5iU4m+8Tw6I7+Rx9q9gcPmUBz/ALmNHik1yEiw022HgIXD5QSCo2A+vM0iniJzOo3q/Uxx9rr5FLiE6yRpFWVLzKA+usRWpy8XcJLZOY3NvrmY7fxjl7VlMvMoJFgz/IRs42ZlSmUnSqvzbeAivw+V6sFZuPes/ICvhAFzGBWbm31zMcL27zqK3E8RTIPHp+8ZoEGWXJJ1hky4649RyvdOhMWLCIoTAcRMc5RbX9IeniKXWp/IRpSpeUNqb/pAsPJyh9T7oPnCU5jGcq1jEcXiRLTzNusZeGklaveTsN4jNmmYrrQCLE7sj1SKqPeI1P3Ry+t41Jxmvtm3f9ESJiglNEJ12Gqjz+t4Fi8RmICe6miR8+pieJUED1aa/fO526D61g3DsO3bIqe6Dz9r9Ib12nvSxhcNlDe0b8uQ+cW1qCA7132/eHAyDn8IxsXiTMUwt8TvHPXKuv8AGIzJhmK5aCNCTJyhvoxHC4fKOcWBFt+ozJruq2JWwYEc6+6AyZmZkFn9kk3/AA/pGgVvR4oY3Ci4ixLtLIrb4QogniamqhKj943MKGqm47f0jS+GVQ0KVV5EfJ45TD3H1aO04lLeUpLXQsX3TfzMcZg615fExmXqk9WoZaYd4jOmZUlWwJ8oxHVgz1ZpqureVPi8amBlORGVgkfXWN/hyWBJ0jpldRjEHiEztBOw95jOnnTeDTV5ipUBSSCSHNCKB73hOoXtTn1U300aWBkWMUxLeZG3hUAAk2EXKpjD4mZlSEjr+g+cZGLcggaX6xbnTXJMCVLYfHqaudtfKM49Ll2zZUvMQPpo2sFKdTtRNAPxaeQ+MVMPhiHYOTaNmTLEtI5C+51PV/jFzyMMTYw91ANrn4nr+kVloSsdotVgXonZ2BP7aQiolzqfhDCWbZe90Bry6nN5teMRcqz1S2NYcRemy8ySWTTm43p4V2vtFY4VQUBvY6RuVkNZYQ2Cw2psIuHChQCSoAvQEhLipJ7RAFPN2u0TnSSg5DQi41DBz4jUaa2hy+iQO55CKHEJ5UW0+JjSSNxbT68IFMweZWZr1y2L/D65xJlJe2rNxQl/y05vaV3eQ3+v1ictJlpze2q34Rr/AFH61i6nB5iFKYWpeo303p+8HxEgKS311jN+SEwrKwmFzFz3Rfmdv1/eNSWdT4QEoYMLCEhb0MW5bJNK/EMQSG0Nzv8AX1zsYThK0pzKSQ4cOCAU6lJZiRrEVST++0avDeMgSVSpwWQmstSWKkl3btEOnXlXRmu+tRPvdUCqlYYLcUd9eTfX1WFie8QzFnAdwxrQi/hECMhBcPyLivMbe6BaIFN/aEtNGiMs8qn4b9GiUxwWapvygm1JWErb3w8XfWAU/SFF5J07GQczE7J+Dm31SOSlychUn7qin/LT9Y6XAz/5YoNR74ieDy1EqVmdRKixYOS+0Y+l+3PvAcYgqSUgs/yrHUDg0r7qj/Ur9RFD0g4amUZZQKEEG5qGL1JuPhEt03LvpzcvAqQkEoUEksFZTlJAdgpmJarXi/OVkldaef7Q5UkBQAorQkFm0BygtyfzhiresTlb6vHSqcOSEpA5k6V3MFXhEpAFSdT8S0FCRsPKJMGhlbVkkAXhkgul6+Lw86aCkJT46V2iSV05iBrd9+dvr9obNDYrhapKyleXOk91KkqozvmBYXYdCdKgKHpoNaeBpzp4wmLfoK6PbnDlHNwKWFi/m3jaLN/bFNLBAJp1fUPSnKsFmzCpnb32387wNg9z16H4H56QklNX+L7O/T9YBLlqzUWUpIIUAKK3F2U+j0hCWAlgWZgBR9avq9B1aJUZgO1r4W9wPuhJXYhNA1LUpqK0I8HEVDZkuDmLanx292jwgBsa2uwqxqbsfdyhyVWaqvPZmG92bRuUTlBW4BRYjd6dTW7aDQUBSZmU5gnKU6kAEcwrvAjkdRDKQWAs/a6NXb6BOwguUBu0zsTo1SA7atTUsecBJBep5XOuo6010iBFRIegcsRTRt71p0iOZia6gD3i2mg8ucOwcMmgoSQWzMQHJtQHrSGOgADCtT8W8vGFiwVCoPkBEDwkgsLknVqFn1oBaCTSQLGlxqB95tRrT3Rws7dpelPES2iEqRrFqXhlKq1CxSbJX+ELNAq9CNIIpKBQrQK0uWIulaU1A/EnfwjrNudsAklJUxLb2cD9eUaipMhYWqSkpKEkOtRNCWcJZsxdmDHZmGbMOKl5g2YkqJFB2W9lVRnQa1YKDUaxLIxiQmiMrBiSSpnukM2ZJqGIo16tGtMW7F4XwIzlFKR3KGZmdI7o7oB7LuBZ8wgWK4OpEwoeoOWnWtNeyxbYvaD4Li6sPMCkBLpcFLHLlJqKlyNGp74nx/H+tUmY/wDKWGHafIseyQLAixcveL2yryMEAxUpictykUJIo/4e0DyYsTAZiZYqVuTUtmNSDrpXLexd6VNJUusSmywGdQ8Ks3Sg84sibHMpBqAtvyJL86qet205w8U1fVD84UXQ6vhSnlqGoNP6g3yjSzRi8GVUjcA+VPnGoT9PHKun2KouR5+X7tFLjssGSSGdJB06fA+6C5CXfoH5Qy8M4KXuDYbhh9co1PNJ97cqHhwkwQriHrYzK6piHiJJ0fyiaEHYw7NwggA9YFOYcjv9aQ82Y7F2gS+piTRTyxv/AH/t84mgB92o/j8XiMjD8iXv0+UWwhu0GLUNQSDaoHxizKJYrzJgagrveo15U+UD9YTUJt5auPpouIOUjKxKgxu48Aa68vOIJQHcdpNSwTUabGvS7GLyZ0rZlO+/N/GlusPlPdOtW51cMdWdh7osBIqCCoaOWIB1FSG3p5ViE5GZOVgogE3OYNuR3ksBezaQmSWBJkFWpJNAAznZhrsweCCWCnMA6Q2Y1LZn8NCzGw0ixKdQzhy1HAZbMwDh3YUcUoByhsqswUTRTOsUKSbhQRqbkauKuIuwMYckh2CVWVdIcsyglymlWvahdoIJABIJAIahLvq7ixLNrc2ar4aWlJYkUAyqbMDWilVHTTR6UNhIsAkhzUFspD70ZvNhpBAPVJYBic1VA9l3BFzo9G8zEEpNaEqGrsSlh3k1BDCutC8W5iCHVloqgerm/ZIrYg0P7CmhTjdAGwJDWSTVrKGgbWkQRlYhSTnlhOVTA0OXZ1Mezral2iOFE7ELCEEpKS+YeyPzDtNWid4isA3VmzO7B1O1mo415tRolJ4nMlpEuXRyasxJ3FKACnKphx3dryQxfBZiSc27l6kvqQHqerxUTKyli9NLV8I1EKmVUe0RUnvO5udGflWKUwAXJZwSH2enlrGmNnIzWADnRkj690KRhnVcULEgZm2OWj/rD4WaHJ9lzTbUdA9IaZiGVmBbpo+ldfrpURxbIUwBLXKmBJerMPi9zs5PLKU5nBXJmM4zMQd21ZVRvyelf1zsSMw2NvIVvXR+bxGbOoQzIe1S2zquSL33oIaWUCanIooJcXSrQpNj5UMRUN9KQ+IVmAAPdch7sefy/aByluGao9426/W0aiVIFuXlCiJJ0H14CFAbnCprTBR3BHu6jbeNf1itkjqpvglUYGEWy0nmI3Nf7xiN5EQo0zAdApR9xTFedIQ3aXMP5RXzLnygs9yKP74wsTNmJPeT0DEht7tFxm2bdJzAMxy1BqNac2pFqRLbQD6+v2ipOI7BBdxXRh+ruGYWvpFvDSyRQEtUs9BZy1hzjlrW46W7kqSj9V/v9XMDKmLjTUdH0p5kwUp0+vcPlEJss0+dLuNf0ipGfPQc5DitXctWugd3pAkFi9PL41Ma0vh3rLAKI1z5BZ62fWzPW8Sw/C0k9paEgKKTlSWcbrIdnbXeOOWcxy07Yy2bZknF5QWUagpV+JJYlKjcpdILGlOZiX8WFULB7KLs4LMeettngE0BOYNR9Nn08HhSprE5Q4HaahtrUOCEuXG0d5hHG51aRMBHaubKuklNS+UAvRnroTeLIlZk1v3nej3YmtW2L0O9aSCygUkkFiE1S7WFDcaN900iUqaAVEC9WWQetW25g3vEuP6JR1KDghgzMRqBYkUDuDdvnElE95ykn2khnINDo+2mt4aQhbFrO+Vn7JDuxegFXOhvEsPJdWSragulxv2dg+hHZJ0IjOqu4EpBCq9kGucGlRUdkEFrtSvKJzgAGzAOE1S5ZQLByGYsKMDcVNoNLlJcsz1LUUQwq+UkihFOSrWitiJiQKFQqHBpQ0ajEJDkNW3ltnYpoO6Qqr6Zq1FAMvQVqd4MmaQcwypuGqxJax2L2FaW3ArElyzC/ZJcPyoWBD1BPvMOlR7hcA1ynssD1NP3pBE5kxRGUuHqA7JA0HW48awFahUuHD0qSAK0NbddbmErV2ceyrpVtqMddaiJiYkJSwJ3zHLVixFaJZhXzpFA/VADVmLAkJKWZwkuXu9gDoHubDYObMDISxapHZJ3TcBXhXdmrWCSXShn9m5IOnaDW506xuSuKFKA6lkgAVCeyNGFCq1zzgM2cZwSKpSwDpSUgUDuQPao9avaKwlZkvQhnrQbeNdoLxIjLmepNXW6n9oFISzuLubjpGd/ElgxtT+zcvjFiH/iSCxFKhqt+p+t4lWnS7ez9HU6jcmK0yYD11A/a20Fw6yoZbEd069On77CNxEZy26fVYj/ABBZg9KirNzHuh1ydS/jUg6jw5fOElNGP19fVhEtkJLUB/bl+0Rno7pAYi9aHboecWEy3oP7fXy5GB4zCqQErIOUlgasSLg86HyOqS2JnLW7j0IjEhrHwaGip6lJq3vb3EUh46aY200riyjj5CyJgoCQ4owc1Iq9NoqSxGbxCk08wD7gD7wYmLWXjX9I8YrsywWBTmNbvQPyYPzeMAgpOmhpS9YLOnd06gAOwdgGHugicCqYvK4dlMSQHICls5NSTR+YjcYWcFMBUHISCWUSCRV6sB0tXYGOrwipGRQzdsd0gvKWCT95DimU6ghvDjl8OIRmzAVAKVFKSAfWdsEFin+Wz3JIZwQY6fhPB5rSjMBKTlAKWcv3Uh2cmw01jOePe2petFNSx3bWpHWxgUwEVrpvah+7tF+fiEy1qEsZkq7ruQAQWJSSApTGhI5ttmY1TknydibflG3wji0eVPKSS5HMO9tX0eMKXiFh63+UaMxf0APxHQ9ISw5zMmr21PPbpsOcJDelAylqIptyDwfDcOLZiogP7N+r+VffBpSyU153/X67xiZmpZnFXo4N9W5GvlHRlYVhQojs5lBm2NaPd3tvXlDTpnIJKGIF3Sou6ailQdD2h1gUqY4qApnpcV+HXrBSo5XIdNsz6GuoqHLsKgFLUvlSmT2T2yoXYgdkuFMe0HFWGtjyiCny56ODd2LaFgWSQQKA+1YgFoy8zFIvVJBDG+hcWaoMV5N2LCjF/wBxQ84DQK0skmty6U1cCl3DHKxatVXsAT57v7aSKOWfcJILPTrcQFCw5GZj/SxbXmaioiGImOl8pd73Behcl3a7UbpdoWjMKk5R2nc2c9QW5Bzdt9ApJUKF8uhLFzdg4+R5mGVNJOY6e0AzvZyRelj92+sPNknNmLFyKirFtgab5TvobAlKFCC4o+42q22tDD+vAzBqH73ZIrbSou1CYJKwrgllKTUAgMXuxzC+rOzmDowABQkqSM1EqT2iTlDAEFiyilJuxhsVkFSg18ugZ9XFK15NaxiIw9X72Y1r2gzDUChsSzPcRoerSRN7JUuWQC9AUnsmugBSSCSTUWaI+sWSnKKEAKCAKFQNnDDMBaxbRzE2iriENnCq/dKjlJZxQOQWNx0Noz5snMS5c1tb4b/GL07DjKxUkk1FSSzdWNspvlPWA4hefNMTmo1wNXbM1K1rzeNb0egDCsAR0NGblzpCUQLX3+tYJNm6RXd/1jlztdOMi8sesSFChFFcvr3dYrBGlvk317uQgmEXlPKx/t9X3NOgRwQISJirEHKl7a9rnsOhNEkHl8nyTD11xw5KHDuGAMpdtrE3qdhS5+6dEl73EJiZiMiu6QKUBDWZ6JIbmzMTSYSCfi3PiOTeBtYXtlH3C9GbN+H1e1vBq91T+eS5Zcq69SaYc/ArSojKpTG4Sog8x2fca71hRtqQef8AlUfe/wAa71h490+a/p5vxxUkxS4p3h+X5qhQo7Y+ueXgGMFBFvFpHqgdc6Q/LI7ecKFHSuarw9X8xJ1dddaJEdbxENP/AOThffLS/m584UKGfi4+oyz2SekAx1ACL0r5w8KPO2oGorWnyEMBU9fmIeFFhfFOeanqfiYj9fCFCjcZElG3jF6Soha2LUXbllaFCiVYLOuObPz0rvSM6caKOoUhjqHKoUKJ9KMVEu9f2Ji1w1AVmzAHsKNa1zID15E+ZhQoVAZEwh6nXXnF7Cjtq8U/0nTpyhQolFPiZYqanaA8GBbo8Ew98NzQgnqVkP5UhQoqNjBoGdVBWdL/AN6h8APKM7iRaWpqfyzbxhQozPVUkHsoOrkvq4mKY9RBsRLGWYWD52dqtlNH2hQoVZ6yX73X5CC/XkIUKOeTpGhw1PbPJKyORCaER0j/AMuaNAoMNu2pNNuzTpSGhR875/f9f9er4/HPr7yf+X7xLJ+J8zFVJt0HxR+p84UKPTh4504NB0EKFCjsw//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0" name="AutoShape 10" descr="data:image/jpeg;base64,/9j/4AAQSkZJRgABAQAAAQABAAD/2wCEAAkGBhQSERQUExQWFRUVGBgZGBcYFxcVGBcYFhwaGBwXGBcXGyYeGBkjGRoZHy8gIycpLCwsFx8xNTAqNSYrLCkBCQoKDgwOGg8PGiwkHCUsLCwsLCwsKSksLCwsLCwsLCwpLCwsLCwsLCwsLCksLCwsLCwsLCwsLCwsLCwsKSwsLP/AABEIAMIBAwMBIgACEQEDEQH/xAAcAAABBQEBAQAAAAAAAAAAAAADAAECBAUGBwj/xABGEAABAgQEAwQHBgQEAwkAAAABAhEAAyExBBJBUQVhcSIygZEGE0KhscHwB1JictHhFCOC8UOSorIzg8IVFhckRFNjs9L/xAAZAQEBAQEBAQAAAAAAAAAAAAAAAQIDBAX/xAAkEQEBAAIDAAICAgMBAAAAAAAAAQIREiExA0ETUTJxYZGxIv/aAAwDAQACEQMRAD8A9oAA0g8DWDE0GkBOFEQYcmAz/SDD58PMqElIzJUSAErR2kkk2GYCKuH9JUzJSZiAD2QVAnLlJplsXLvGZ6T4yZOeVJUjsqY2Ksyauc1gk+bRj8EnnMqX6sELIXQEkC5A0ABcOSGJbWMb7HYp446HCHWMrpCgzq2JqfKMjiPFTNBlrSpLOrsglwgFw2pfwtFCTigmYFKQpJLmjUGgPbJvqw0MAnOlbpW1LFKq5hUZUk5gQEizOdWDNieHmZwoOMyqjMl7mte6KBRu/wAop4elYV2EKUkqKSlWc5th2VBIcUZu9YQXEA5s4KJlRkcJUWSxcJcBNGLvrWFMRVLyywS7ZlTCFVFkjIkUA/qEBKU2VILpyMe0BcCwKlA8w4FANAWlmScixkzJZSspSksmxbOBo3iHFSYGudlUFJUpAmK7QISGYe0AbAFilib1tFlU4uVAhQWyf8QFtanK2rnnW8VBTxUhUueAzBpoTlVmQHr2VFyk9oHZwxoB1WHxCVpStJBSoAgixBqDHHAFClHLMykAdkzFA1Bds1SDmN/PNF/g+O9Qv1S1fylMJeYEZVH2MxNUnTa0VXTQoUKKIzJYUGIBGxDjyMOBDwoBQCbKIOZN9RoobddjB4UBCVNCg4/cciNDE4rTpRSc6A59pP3hy/ENN7HQg0qaFAEFwYBerHSExHP3e8fpAp/rAoFLFLdpBoTsUq35Gh3DVOkwEDNa4I948xEgoG0SiCpQP62PmICTxETQ7a7fPpESlQsX6/qP0iKZx9pJHvB6EfMCAPCiKZgNQX6RKAUKGCoeAUKFCgAaAv8ALf68IlKP07xEJDVJpEZetQdbGAKTEiaRCYDf5tEkmA4DispKJ8xKgoZ3AUCkh1qJZQAcEtS7vGWlCZa0lKuyC2ZmDLcKIBcKGbM51c0aNn0tIl4kLypJISrtJcFgod4WV2co2zAxmYpSSwbIVgqUSogEEEgMzUFdHJHWOVGxxOUyVFK02ATmVLy0DsEtXXXV4rqExaHKB2zsQSEgMGFh2gGe6WET4XikmUkKJSpGYrqgVcAgBNTUasXOogGElFKlDNk72UDMaqFCDYlypL/gpViaC4daCCnI2TMQAXd7UuWpfQkw+HlJy+rKlBSqhBtzGVB3DV5GGStSCEoL0dScwZixYlTEUylg1xBZwUhS1ZQoCiRlyopYOntKJCW67wBJcwnOn1iSKpSFUehAITlc73LEPDYXDqYIVLCggPmYVo4dRZIJSwtShPIeIshkkB8xKT6t7UqHJpm0LvGXL41NlLVlyTUZ1kIdY9WCSSlMxKVdjVigizKA7IqNFCEqAQrsqKiq8p+ZZqd5W7MqzCJy5wmpKCsOpRYKEsGnay0GhLgOGIIq0CGMUpKZ2b1fYf1frAEpewqkOSSkmgDwRU0nIsFKgASWWDUXNNsoAOlNobHS+j/FTNQQspK0k1SQQtPsrAFgbbODGvHEoWc0ucEspJc9spdwHBUpJGVQrUjRht1nDsemdLC0ux0NCCKEEaEGNSqtQoUKKFChQoBRUnIKDnTUHvJGv4kj73LXq0W4UBGXMCgCC4NiNREoozR6olQDoJdYHsk+2Bt94eN3e4lYIBFQYCUKFCgETAJWJSskWUm4NCOfMbEUg8KArrw6SXIr94Fj5isL1axZWYbKFf8AMn9DByIi7QA/4hu8kjnceY+bQVCwQ4LjlWGmTQm9Bvp47RE4cEuzHcUPmLwBYUD9Wfve4QoCvhykht212rDJIehO3l4w+GkNdPveFOkDQKpsHEQFKHArb9XhpRPKFLlBmrVtGtAxdgaeO0UYPpmT6tKkgkhShQsw89FBH08YAnTFSyopJBZAzAFWUu5ZqqIdLtYE1jc9J8EszUrQsDIgKOYgDsqcMTQEka23jB4YiZnysAkOosQXYOCz1ZLhxoTHO+h+F4wS5i0gFlgXAC0lhmBJoncit4uY0AzKnuukgrzVahIWGHaemgIOwGbOnTAUzFpOZK82a4V967hu6X0cClI1sVMVNkh0lWd6gABxZ81QKv4DxgHOKWKkgh3ypIcAGpNSxNrPVQpDIkhSEpKw9KrBHeZiAToXZtucNInIUAnKC3aUzioAzu50YtzMNh1oBVMOtAxcnNoAatUilbdQEpk5WSaSsJHdGYlSg9CMhDsz335GKv8AAlRQhixAKiTkATTQVYBx/UILNSAUJBUCo5iyQtRJcJDlrp/3CkSVICSuYMoZ2KiVK+6CBoGOW3siAjLmZSpKkp/mK9kEqKlP2RmJokH2fvCJhQClpWJgDNVaKM9coDmpPLtKGsEmylLQkiYolu9myMTRwC2g11e9gDOpct2QC9sqVlgRpUO9W5HeKCyJwQvLnIBf2jUqJN0kcqvV39qNThuNVKmh1pMtfeDjsmgCkuAWJoQxDqFbxlLUpSSchzJFxLy6PRtgbaAvoGNhp6SnKpJFFMklksmhJCnDguHp3b3gjuQYeMH0e4iGEkkuB2CpjmTsFAkKy2vpG9G5dqUKFCiini+JJlKSJnZSqyzRGb7pPsk6Pe16RbBhloBBBAINCDUEHQiIYfColpCUJShIdkpASK1NBS9YAsUVfyS/+Eb/APxk6/kP+np3b0MpLwCEPGfLV6lQSf8Ahksg/cJsg/hNkn+nZ1xbiwkodsyjRKee52TzibGhCjz9PpbNllvWAgF1ZwAz3CjZIcu9hTRxHVyONM3rEsGfMKjm4BLWNioMHJAIeTLY1YRERlzAoOC45RKNAZDdPh+0TEPAj2enw/aALChgqFAccj7XOGn/AB1DrKmj/oi1K+0zhyv/AFcsfmzp/wByRHgWNxBKjGcZ5jGOW2rNPp+T6XYNYdOKw5G/rpfzMW5PFpC+7Olq6LSfgY+YcSkJlSywzKcuwdtKxnFY2HkIsu0s0+reJYVK0HshVtAp2L/vGCnAIBU8sdguABlLKS4SGZiVgB/xeXzkjFFPdLdCU/AxZk8fxCO5Pnp/LOmp+CoI+hMZw5BGUsoDsJCVK7RILgOSE6uansl7CDYThwTlljOtSGFVOEAVDkg12TsA7AufAZPpvjk2xeI8ZhV/ueL0n7SOIJDDFrbmiSff6t4GntU7hyJJUQslXeKAnMQGL90OndywfzA8VwhxRiyiCctSSAdFCjBNevSPI5H2sY9Ab1kpQrRUiWAX17GWsHR9sOLZjLw6gzWnoLWumdfnEHq68DmUSAlwCBlKhYMBmIpla1WaA4bhBMspCbKcqCgouRuWaum/SPPZH21TAAFYWUzDuTZiCW5lCmi+PttQoAKwq0gaInINHdu0hP1zrDQ7BHDjnUMi1BmckM51OQk3qKfpFReEVJW7lKVF1kIWmiaAWyvXVm5Rjp+2jCkZfU4iWOQlLuz/AOKDo8W5X2r4BnSqahVO0uSsnnVGYNyiaFwyCglQtpmUEirXzMKEv08ImtCwt05cpaxdgHofcOdDrFCd6ZYKYjs45CFPqFy2T/WhJd9KDlvaHpLhJpYYnBgUoZsroWST4tS13hoXjOV2VhKQq4dKgyjTtKRVJIo6geukdVwriInIChQ1BDgkEEjTRwaxzOEmyfZnoU9/UlHMEjIT+E0IcEi4i9w7EKQssFEEBnST+ZrPWr056xqdDpYYmMrG8UXJXLzBKpa1hBUHBSpVEuK0Jp9V1Y0HhQzQoB4UNCJgB4pAKFAgKBB7JsaWL6GPOMRMVdQKiaBYU4Uwdi4d9Qel46r0n4nQykhwaLNQz2S48CeXUtyZl51OUqAF9jdlClCDq8cs79KGZRSCXVm50IY2v0r8hFjhY9WKPlv6sqICdMqRZB6b+ERBcspT/dLXA25i3XkQ5jfQnXTNpffQVjLLdwXFFS0dgBYYFnAYndrVHIVfqJfpusEgyUgjQqUD07vTzjMw0zLVnHI7NZzRTOL2cHm+MwwUAUlywaneDWLhzalCxcObJ1u66I0R6dL/APZT4LP/AOYHM9O1miUICvukrJbcDKAR0LjUCj8/mBGh9x/aK3qASCQ7FxQGosaxz/JXWYxrzPSLEEkiYUv7KQkJHQEE++FGe3Xy/eFE51eMeR4hd4ueiMmXMxshE1IXLUvKpKrHOCkeSlA+EZuJVE8BiDLWlYukhQ6oOYe8R2xT7dr9pnAJUmTh5klAQMykKAKiKpCkd4lmyLtvHnjx7X9o2FEzhs4prkMuaPyhQBP+RSo8RJjPxXcX5ZrJr+jvo7Nxs31coCgda1PlQmzludABUnoSO2n+hGAwaArFTSp7FS1IzEXySpPbPmptYvfY/LSMJPPtqmh98oQyPDMJvvjgvTrFrXxDE+sd0zFISDpLQWQByKWVzKidYltyz4y6XUxx39txc3gxLBMwfiAxI/6yf9MR/wC5kieCcFigoiuRdSOrBMxA5lB6xw4VE5U8pUFJJSpJcEEgg7gioPSNcLPKzzl9i5xThk3DryTUFB0sQobpUKKHS2rRe4H6LqxSFKTNQgpIBSoKsbKdL0cKFvZjq/R3iyeIyV4fFAKWkZswYFQFM4oyZqSRUBiDUEZgczg0tWCxpkLIZXYzWCkrYy1to5y9HUNInK+fazGb39OPnSyhRSoMpJII2KSxHmIJg8MqatMtDZllg5CQSbBzQPbqRG/6e8MyTxNA7M4V5TEMFeacp65o57DrY0odxcauI6S7m2LNXSzjeDTpUxEtaWUtsvaSQXOXvA5RW7kNqwieL4LOkqSJ0sozOzlJfKz1SSKOPMR2HHZAxmBE9IBmSwVkDkGmo8hnA2SN4Phlf9oYEazpZFdc6RT/ADocfmc6Ryud03wm3O4D0dxM5GeVKJTooqQgFqHLnUHrRxRw2kUOJ8NnyCBOlrlvYqHZP5Vh0q8CY7b0a4+jFYYYVM3+HxCUhCC5TmAIKcpBBfKMikghVyHemfPxPFMKmbLnIOJlKSoHOk4pAeyvvhjVpgA5Qnq3WunDKI2HkP0gkvFFFlFPQlP+0iAAxa4djVSlhaCMw3AUkjUKSaKB1Bjs4rkn0lxKQycRPA29dNbyK2MauG+0fiCLYub/AFFK/wD7EmLc7hEniUszcIlMrFIDzcMGSmYBdcqwH7spiy14vovw1EzFS0z0nIJiULQSpBcqCCksykkOXsXHWM7ml06CT9r/ABFP+OlX5pUs/wC1KY0pP2440d5GHV/y5ifhNgeN9EMIMZNwWX1S5stEzDTc81TKIKVS1BSiFDOhRFHqoO+SOBn4JUqaqVNTlVLUy0vqNARoRZQ0IIiyylmnqUj7epg7+Fln8s1afcZaovSvt6lkdrCrB/DMQof6gmPP+K+jUlCZGJlGavBzGSuqDOlTLFBVlyvsSliQ1ApKjPino3hMMxmzMQqXN7eHnyhKUhaNUrSoApmJN2NQXZNobhp2n/ijgl98T001loW69VKyzC+jBqOrcNblenvDlEH12XcGTPS3MES238485xnovhkCWr+MKUTQ6FqkKWkjWss0INCCxFaUaBH0RQqWqYjGSFISWKilaEhRsFEvkegchqxneJxr1A+keBWABipFDrM9WeRT6zLlO4sQ4asXET5Kick+SsULpmylnxZRJ91N2jxvhXozMmyjNM1EmWHYrJYtQlxQJejvXTQkOJ4DMQkrOSZKH+JLUJiPE3T/AFAROjjXuJwJNWLWNCRsC4enPzarJKSihsTUM9wRmam/izco8M9SuSUligKDpUk5QobpUln57WLGkaGH45i5acyMRPCXYH1qylzUhlKIB1qIhxercQwxSc/sqrV2NH7x5OfA+FUgcn6gHyjz9Hp3jQMpnlQ2XLkqG/3Hvzh0em04M6JCiNciknb2ZgTblGbjtcdx3pl8j9eMKOKHp+vWRL/zrHuY/GFHPjXXpyGNoSIjKLKD7xaxWFKlPFRUztE8z8Y743pix7ZwlsVw5KCazcOuUfzZTK/3B48Hzecel+hXpUiVhhLWlZIWpinKzKY6ke0VHxjoUccwRHaw6D1kSD8Y4zLhlXbLGZyXbz30P9KzgpwUxVLKQiYkXKbunTMk1D7kUzOO09MfRKXxKWnF4SYkzGY6JmBNAlRP/Dmpt2tGBZgQXiWM4cqUsHDoS6VDMmRIdOYEZgQXBFwRsI8y4Lx6dhlZpMwoJAzChSptFJLhQ6imjRqXn/6nVYs49XuKWP4fMkKyTkKlq2UMr8xoocw4ivHqHD/TwTUZcRh0qGuVik8/VTQR/qgmI4lw6UuuGSFsDTDSCzh7uwMa/LZ1Yn459Vh/ZpwxZmGexEtKVJCtFqV2WTuwJJItQXMD+0uen+KlpHeTJSFtcOpakg88qgeihGpxf7SGSRIlMWYLmMW6S0uPNRHIx55icSqYtS1qKlKJKlGpJOpMMZcsuVTKyTjHo85uI4AlJBmgAkWInIBvsJgzMbdv8JbzsSylRSoEKBYghiDsQagxc4RxOZh1hcpWVVjqFD7qkmhD/qGMdsrjeHnS0qxeHS7XAC6WpmZaRegUbQ3w/pdc/wC1H0A4iQtUo1SoZhyUn5FNP6UwLCTRw/iKpRpImNeyUTKoV/Qp09Eq3jVk+kGAw6SqUhQe4TLZRbTMtVvGOG49xs4qeqaUhIYJSl3ZKbAnU1JJYVJoBSJJyt/RleMn7bfpvwAy8SFJT2cQbUAE1+0mtA5IVWnaVoIMOOcS4fkTNKgk91M3LNSGukKCipBH3QodIU3j8ufgBKnZ/WJSyVMFB0UQokqBcjsHcEnWLvo5xyZ6hSMQEzpKU2WAVMKBLkEKD0AUC2hDQ5ana63ehsNisLxYqlzpQkYnKSmbLrnyhy71UwrlUS4BZSTHE8T4cvDzlypgGZBYtUEEOFA6pKSCOseg8L4zw6QTNlyFS1MQ4QFFtQCZpAHRo4j0o46MXiVTQnIkhKUglzlSGBURRzU8narOdYXfjOc176p4TFqlrStCilaS6VJLEEag/XvjvcBjpfEvuyuIAUPdl4nKKflmAD3UdIaX54iLEo7aeFRV+sXJI737XH9bhMQHSSlabspJQpMxIcWIMxXimKvFZY4phP4pAH8ZhkgT0AMZssWmJA1FT/nToh8j0h9LFYrBy5U7tTZc0KTM1WnIpKgv8dUHMO81WNVZnA+IzZE1EySooWnW4bUKBopJ1B5agEJ1C91o+ifpEmTnlThnw08ZZqakDaYG1FLVa1UpbT9WJJXw/EqzYaac8ibTsKNEzEmwuytHL91ZJZU3A4leebKVh5hLqMo/ylk65GJQ+wT1JgHprxrDLkypMklapagQcqgEICSkpdYBJPZozdgcozvd1F1qdhYUeoVMwOMH8pR7w9hXsT5b6bjZwbEGjJ9bw/EqlrAWkhlJ9idKU9Q+hDtsQRuCZfFUTsG05xNkMJUwMcyT/hrcu1Axq1NlZozOJomYMonA5pX/AAJgYlJN5ZBIeWWFrf0gQTTVxKUCWZRX/wCVxLGRONpUxLEImbMUgHkn8xHLetnYScR2pcxNDzB30WgjdwRGhwHigAVJmpK5E3vpF0kWmoey006gDYQUTUKSJSwZ0tDhCj2JiR+A1yi3YLiG+PVXW/F/AcQQZKlZE+qUf5spsyJatJ0pJLhG6QQU6GgIppkJSpSU0CmzSlKdKkmoMqbqNRmZQ3NYuyMRhpEpXbVsUqS5Ir2QUjKTpHP8PxIUjIvTum+XkdSk/GM+9xf8J4zCmWpqsbE0PRQ0UIA8aKMS6ShXaSdDdJFik6H3RnLSxIe2tospYaFChRplemrYE7AnyjETF7F4wFBGVYejkAD47PFFIJ0NfnDGaLdt3AHLLT0fzrF1M6KoS3hD5o43t2iPF8W0pX4uz539zxh4ZLmLPGJzlKeqj8B84jgpdOsdcZrFyvdbXCJYdObu3V0FT7h74p4zFFa1rN1H94srXllnc0EZsxUYndbvipi5jlorSw5iU4m+8Tw6I7+Rx9q9gcPmUBz/ALmNHik1yEiw022HgIXD5QSCo2A+vM0iniJzOo3q/Uxx9rr5FLiE6yRpFWVLzKA+usRWpy8XcJLZOY3NvrmY7fxjl7VlMvMoJFgz/IRs42ZlSmUnSqvzbeAivw+V6sFZuPes/ICvhAFzGBWbm31zMcL27zqK3E8RTIPHp+8ZoEGWXJJ1hky4649RyvdOhMWLCIoTAcRMc5RbX9IeniKXWp/IRpSpeUNqb/pAsPJyh9T7oPnCU5jGcq1jEcXiRLTzNusZeGklaveTsN4jNmmYrrQCLE7sj1SKqPeI1P3Ry+t41Jxmvtm3f9ESJiglNEJ12Gqjz+t4Fi8RmICe6miR8+pieJUED1aa/fO526D61g3DsO3bIqe6Dz9r9Ib12nvSxhcNlDe0b8uQ+cW1qCA7132/eHAyDn8IxsXiTMUwt8TvHPXKuv8AGIzJhmK5aCNCTJyhvoxHC4fKOcWBFt+ozJruq2JWwYEc6+6AyZmZkFn9kk3/AA/pGgVvR4oY3Ci4ixLtLIrb4QogniamqhKj943MKGqm47f0jS+GVQ0KVV5EfJ45TD3H1aO04lLeUpLXQsX3TfzMcZg615fExmXqk9WoZaYd4jOmZUlWwJ8oxHVgz1ZpqureVPi8amBlORGVgkfXWN/hyWBJ0jpldRjEHiEztBOw95jOnnTeDTV5ipUBSSCSHNCKB73hOoXtTn1U300aWBkWMUxLeZG3hUAAk2EXKpjD4mZlSEjr+g+cZGLcggaX6xbnTXJMCVLYfHqaudtfKM49Ll2zZUvMQPpo2sFKdTtRNAPxaeQ+MVMPhiHYOTaNmTLEtI5C+51PV/jFzyMMTYw91ANrn4nr+kVloSsdotVgXonZ2BP7aQiolzqfhDCWbZe90Bry6nN5teMRcqz1S2NYcRemy8ySWTTm43p4V2vtFY4VQUBvY6RuVkNZYQ2Cw2psIuHChQCSoAvQEhLipJ7RAFPN2u0TnSSg5DQi41DBz4jUaa2hy+iQO55CKHEJ5UW0+JjSSNxbT68IFMweZWZr1y2L/D65xJlJe2rNxQl/y05vaV3eQ3+v1ictJlpze2q34Rr/AFH61i6nB5iFKYWpeo303p+8HxEgKS311jN+SEwrKwmFzFz3Rfmdv1/eNSWdT4QEoYMLCEhb0MW5bJNK/EMQSG0Nzv8AX1zsYThK0pzKSQ4cOCAU6lJZiRrEVST++0avDeMgSVSpwWQmstSWKkl3btEOnXlXRmu+tRPvdUCqlYYLcUd9eTfX1WFie8QzFnAdwxrQi/hECMhBcPyLivMbe6BaIFN/aEtNGiMs8qn4b9GiUxwWapvygm1JWErb3w8XfWAU/SFF5J07GQczE7J+Dm31SOSlychUn7qin/LT9Y6XAz/5YoNR74ieDy1EqVmdRKixYOS+0Y+l+3PvAcYgqSUgs/yrHUDg0r7qj/Ur9RFD0g4amUZZQKEEG5qGL1JuPhEt03LvpzcvAqQkEoUEksFZTlJAdgpmJarXi/OVkldaef7Q5UkBQAorQkFm0BygtyfzhiresTlb6vHSqcOSEpA5k6V3MFXhEpAFSdT8S0FCRsPKJMGhlbVkkAXhkgul6+Lw86aCkJT46V2iSV05iBrd9+dvr9obNDYrhapKyleXOk91KkqozvmBYXYdCdKgKHpoNaeBpzp4wmLfoK6PbnDlHNwKWFi/m3jaLN/bFNLBAJp1fUPSnKsFmzCpnb32387wNg9z16H4H56QklNX+L7O/T9YBLlqzUWUpIIUAKK3F2U+j0hCWAlgWZgBR9avq9B1aJUZgO1r4W9wPuhJXYhNA1LUpqK0I8HEVDZkuDmLanx292jwgBsa2uwqxqbsfdyhyVWaqvPZmG92bRuUTlBW4BRYjd6dTW7aDQUBSZmU5gnKU6kAEcwrvAjkdRDKQWAs/a6NXb6BOwguUBu0zsTo1SA7atTUsecBJBep5XOuo6010iBFRIegcsRTRt71p0iOZia6gD3i2mg8ucOwcMmgoSQWzMQHJtQHrSGOgADCtT8W8vGFiwVCoPkBEDwkgsLknVqFn1oBaCTSQLGlxqB95tRrT3Rws7dpelPES2iEqRrFqXhlKq1CxSbJX+ELNAq9CNIIpKBQrQK0uWIulaU1A/EnfwjrNudsAklJUxLb2cD9eUaipMhYWqSkpKEkOtRNCWcJZsxdmDHZmGbMOKl5g2YkqJFB2W9lVRnQa1YKDUaxLIxiQmiMrBiSSpnukM2ZJqGIo16tGtMW7F4XwIzlFKR3KGZmdI7o7oB7LuBZ8wgWK4OpEwoeoOWnWtNeyxbYvaD4Li6sPMCkBLpcFLHLlJqKlyNGp74nx/H+tUmY/wDKWGHafIseyQLAixcveL2yryMEAxUpictykUJIo/4e0DyYsTAZiZYqVuTUtmNSDrpXLexd6VNJUusSmywGdQ8Ks3Sg84sibHMpBqAtvyJL86qet205w8U1fVD84UXQ6vhSnlqGoNP6g3yjSzRi8GVUjcA+VPnGoT9PHKun2KouR5+X7tFLjssGSSGdJB06fA+6C5CXfoH5Qy8M4KXuDYbhh9co1PNJ97cqHhwkwQriHrYzK6piHiJJ0fyiaEHYw7NwggA9YFOYcjv9aQ82Y7F2gS+piTRTyxv/AH/t84mgB92o/j8XiMjD8iXv0+UWwhu0GLUNQSDaoHxizKJYrzJgagrveo15U+UD9YTUJt5auPpouIOUjKxKgxu48Aa68vOIJQHcdpNSwTUabGvS7GLyZ0rZlO+/N/GlusPlPdOtW51cMdWdh7osBIqCCoaOWIB1FSG3p5ViE5GZOVgogE3OYNuR3ksBezaQmSWBJkFWpJNAAznZhrsweCCWCnMA6Q2Y1LZn8NCzGw0ixKdQzhy1HAZbMwDh3YUcUoByhsqswUTRTOsUKSbhQRqbkauKuIuwMYckh2CVWVdIcsyglymlWvahdoIJABIJAIahLvq7ixLNrc2ar4aWlJYkUAyqbMDWilVHTTR6UNhIsAkhzUFspD70ZvNhpBAPVJYBic1VA9l3BFzo9G8zEEpNaEqGrsSlh3k1BDCutC8W5iCHVloqgerm/ZIrYg0P7CmhTjdAGwJDWSTVrKGgbWkQRlYhSTnlhOVTA0OXZ1Mezral2iOFE7ELCEEpKS+YeyPzDtNWid4isA3VmzO7B1O1mo415tRolJ4nMlpEuXRyasxJ3FKACnKphx3dryQxfBZiSc27l6kvqQHqerxUTKyli9NLV8I1EKmVUe0RUnvO5udGflWKUwAXJZwSH2enlrGmNnIzWADnRkj690KRhnVcULEgZm2OWj/rD4WaHJ9lzTbUdA9IaZiGVmBbpo+ldfrpURxbIUwBLXKmBJerMPi9zs5PLKU5nBXJmM4zMQd21ZVRvyelf1zsSMw2NvIVvXR+bxGbOoQzIe1S2zquSL33oIaWUCanIooJcXSrQpNj5UMRUN9KQ+IVmAAPdch7sefy/aByluGao9426/W0aiVIFuXlCiJJ0H14CFAbnCprTBR3BHu6jbeNf1itkjqpvglUYGEWy0nmI3Nf7xiN5EQo0zAdApR9xTFedIQ3aXMP5RXzLnygs9yKP74wsTNmJPeT0DEht7tFxm2bdJzAMxy1BqNac2pFqRLbQD6+v2ipOI7BBdxXRh+ruGYWvpFvDSyRQEtUs9BZy1hzjlrW46W7kqSj9V/v9XMDKmLjTUdH0p5kwUp0+vcPlEJss0+dLuNf0ipGfPQc5DitXctWugd3pAkFi9PL41Ma0vh3rLAKI1z5BZ62fWzPW8Sw/C0k9paEgKKTlSWcbrIdnbXeOOWcxy07Yy2bZknF5QWUagpV+JJYlKjcpdILGlOZiX8WFULB7KLs4LMeettngE0BOYNR9Nn08HhSprE5Q4HaahtrUOCEuXG0d5hHG51aRMBHaubKuklNS+UAvRnroTeLIlZk1v3nej3YmtW2L0O9aSCygUkkFiE1S7WFDcaN900iUqaAVEC9WWQetW25g3vEuP6JR1KDghgzMRqBYkUDuDdvnElE95ykn2khnINDo+2mt4aQhbFrO+Vn7JDuxegFXOhvEsPJdWSragulxv2dg+hHZJ0IjOqu4EpBCq9kGucGlRUdkEFrtSvKJzgAGzAOE1S5ZQLByGYsKMDcVNoNLlJcsz1LUUQwq+UkihFOSrWitiJiQKFQqHBpQ0ajEJDkNW3ltnYpoO6Qqr6Zq1FAMvQVqd4MmaQcwypuGqxJax2L2FaW3ArElyzC/ZJcPyoWBD1BPvMOlR7hcA1ynssD1NP3pBE5kxRGUuHqA7JA0HW48awFahUuHD0qSAK0NbddbmErV2ceyrpVtqMddaiJiYkJSwJ3zHLVixFaJZhXzpFA/VADVmLAkJKWZwkuXu9gDoHubDYObMDISxapHZJ3TcBXhXdmrWCSXShn9m5IOnaDW506xuSuKFKA6lkgAVCeyNGFCq1zzgM2cZwSKpSwDpSUgUDuQPao9avaKwlZkvQhnrQbeNdoLxIjLmepNXW6n9oFISzuLubjpGd/ElgxtT+zcvjFiH/iSCxFKhqt+p+t4lWnS7ez9HU6jcmK0yYD11A/a20Fw6yoZbEd069On77CNxEZy26fVYj/ABBZg9KirNzHuh1ydS/jUg6jw5fOElNGP19fVhEtkJLUB/bl+0Rno7pAYi9aHboecWEy3oP7fXy5GB4zCqQErIOUlgasSLg86HyOqS2JnLW7j0IjEhrHwaGip6lJq3vb3EUh46aY200riyjj5CyJgoCQ4owc1Iq9NoqSxGbxCk08wD7gD7wYmLWXjX9I8YrsywWBTmNbvQPyYPzeMAgpOmhpS9YLOnd06gAOwdgGHugicCqYvK4dlMSQHICls5NSTR+YjcYWcFMBUHISCWUSCRV6sB0tXYGOrwipGRQzdsd0gvKWCT95DimU6ghvDjl8OIRmzAVAKVFKSAfWdsEFin+Wz3JIZwQY6fhPB5rSjMBKTlAKWcv3Uh2cmw01jOePe2petFNSx3bWpHWxgUwEVrpvah+7tF+fiEy1qEsZkq7ruQAQWJSSApTGhI5ttmY1TknydibflG3wji0eVPKSS5HMO9tX0eMKXiFh63+UaMxf0APxHQ9ISw5zMmr21PPbpsOcJDelAylqIptyDwfDcOLZiogP7N+r+VffBpSyU153/X67xiZmpZnFXo4N9W5GvlHRlYVhQojs5lBm2NaPd3tvXlDTpnIJKGIF3Sou6ailQdD2h1gUqY4qApnpcV+HXrBSo5XIdNsz6GuoqHLsKgFLUvlSmT2T2yoXYgdkuFMe0HFWGtjyiCny56ODd2LaFgWSQQKA+1YgFoy8zFIvVJBDG+hcWaoMV5N2LCjF/wBxQ84DQK0skmty6U1cCl3DHKxatVXsAT57v7aSKOWfcJILPTrcQFCw5GZj/SxbXmaioiGImOl8pd73Behcl3a7UbpdoWjMKk5R2nc2c9QW5Bzdt9ApJUKF8uhLFzdg4+R5mGVNJOY6e0AzvZyRelj92+sPNknNmLFyKirFtgab5TvobAlKFCC4o+42q22tDD+vAzBqH73ZIrbSou1CYJKwrgllKTUAgMXuxzC+rOzmDowABQkqSM1EqT2iTlDAEFiyilJuxhsVkFSg18ugZ9XFK15NaxiIw9X72Y1r2gzDUChsSzPcRoerSRN7JUuWQC9AUnsmugBSSCSTUWaI+sWSnKKEAKCAKFQNnDDMBaxbRzE2iriENnCq/dKjlJZxQOQWNx0Noz5snMS5c1tb4b/GL07DjKxUkk1FSSzdWNspvlPWA4hefNMTmo1wNXbM1K1rzeNb0egDCsAR0NGblzpCUQLX3+tYJNm6RXd/1jlztdOMi8sesSFChFFcvr3dYrBGlvk317uQgmEXlPKx/t9X3NOgRwQISJirEHKl7a9rnsOhNEkHl8nyTD11xw5KHDuGAMpdtrE3qdhS5+6dEl73EJiZiMiu6QKUBDWZ6JIbmzMTSYSCfi3PiOTeBtYXtlH3C9GbN+H1e1vBq91T+eS5Zcq69SaYc/ArSojKpTG4Sog8x2fca71hRtqQef8AlUfe/wAa71h490+a/p5vxxUkxS4p3h+X5qhQo7Y+ueXgGMFBFvFpHqgdc6Q/LI7ecKFHSuarw9X8xJ1dddaJEdbxENP/AOThffLS/m584UKGfi4+oyz2SekAx1ACL0r5w8KPO2oGorWnyEMBU9fmIeFFhfFOeanqfiYj9fCFCjcZElG3jF6Soha2LUXbllaFCiVYLOuObPz0rvSM6caKOoUhjqHKoUKJ9KMVEu9f2Ji1w1AVmzAHsKNa1zID15E+ZhQoVAZEwh6nXXnF7Cjtq8U/0nTpyhQolFPiZYqanaA8GBbo8Ew98NzQgnqVkP5UhQoqNjBoGdVBWdL/AN6h8APKM7iRaWpqfyzbxhQozPVUkHsoOrkvq4mKY9RBsRLGWYWD52dqtlNH2hQoVZ6yX73X5CC/XkIUKOeTpGhw1PbPJKyORCaER0j/AMuaNAoMNu2pNNuzTpSGhR875/f9f9er4/HPr7yf+X7xLJ+J8zFVJt0HxR+p84UKPTh4504NB0EKFCjsw//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32" name="Picture 12" descr="http://www.miami.com/sites/migration.miami.com/files/images/123624523_c9dcbf88fe.jpg"/>
          <p:cNvPicPr>
            <a:picLocks noChangeAspect="1" noChangeArrowheads="1"/>
          </p:cNvPicPr>
          <p:nvPr/>
        </p:nvPicPr>
        <p:blipFill>
          <a:blip r:embed="rId5" cstate="print"/>
          <a:srcRect t="14933" b="14667"/>
          <a:stretch>
            <a:fillRect/>
          </a:stretch>
        </p:blipFill>
        <p:spPr bwMode="auto">
          <a:xfrm>
            <a:off x="4495800" y="4191000"/>
            <a:ext cx="4000500" cy="21122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France famous for fashion?</a:t>
            </a:r>
            <a:endParaRPr lang="en-US" dirty="0"/>
          </a:p>
        </p:txBody>
      </p:sp>
      <p:sp>
        <p:nvSpPr>
          <p:cNvPr id="3" name="Content Placeholder 2"/>
          <p:cNvSpPr>
            <a:spLocks noGrp="1"/>
          </p:cNvSpPr>
          <p:nvPr>
            <p:ph idx="1"/>
          </p:nvPr>
        </p:nvSpPr>
        <p:spPr>
          <a:xfrm>
            <a:off x="3505200" y="1600200"/>
            <a:ext cx="5181600" cy="4495799"/>
          </a:xfrm>
        </p:spPr>
        <p:txBody>
          <a:bodyPr>
            <a:normAutofit fontScale="92500" lnSpcReduction="10000"/>
          </a:bodyPr>
          <a:lstStyle/>
          <a:p>
            <a:pPr>
              <a:buNone/>
            </a:pPr>
            <a:r>
              <a:rPr lang="en-US" dirty="0" smtClean="0"/>
              <a:t>    The </a:t>
            </a:r>
            <a:r>
              <a:rPr lang="en-US" dirty="0"/>
              <a:t>association of France with fashion and style dates largely to the reign of </a:t>
            </a:r>
            <a:r>
              <a:rPr lang="en-US" dirty="0" smtClean="0"/>
              <a:t>Louis XIV (1638-1715</a:t>
            </a:r>
            <a:r>
              <a:rPr lang="en-US" dirty="0"/>
              <a:t>) when the luxury goods industries in France came increasingly under </a:t>
            </a:r>
            <a:r>
              <a:rPr lang="en-US" b="1" dirty="0"/>
              <a:t>royal control</a:t>
            </a:r>
            <a:r>
              <a:rPr lang="en-US" dirty="0"/>
              <a:t> and the French royal court became the arbiter of taste and style in Europe. </a:t>
            </a:r>
          </a:p>
          <a:p>
            <a:endParaRPr lang="en-US" dirty="0"/>
          </a:p>
        </p:txBody>
      </p:sp>
      <p:pic>
        <p:nvPicPr>
          <p:cNvPr id="1026" name="Picture 2" descr="http://www.gameo.org/encyclopedia/images/Louis-XIV-of-France.jpg"/>
          <p:cNvPicPr>
            <a:picLocks noChangeAspect="1" noChangeArrowheads="1"/>
          </p:cNvPicPr>
          <p:nvPr/>
        </p:nvPicPr>
        <p:blipFill>
          <a:blip r:embed="rId2" cstate="print"/>
          <a:srcRect/>
          <a:stretch>
            <a:fillRect/>
          </a:stretch>
        </p:blipFill>
        <p:spPr bwMode="auto">
          <a:xfrm>
            <a:off x="304800" y="1447799"/>
            <a:ext cx="3276600" cy="465503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France famous for fashion?</a:t>
            </a:r>
            <a:endParaRPr lang="en-US" dirty="0"/>
          </a:p>
        </p:txBody>
      </p:sp>
      <p:sp>
        <p:nvSpPr>
          <p:cNvPr id="3" name="Content Placeholder 2"/>
          <p:cNvSpPr>
            <a:spLocks noGrp="1"/>
          </p:cNvSpPr>
          <p:nvPr>
            <p:ph idx="1"/>
          </p:nvPr>
        </p:nvSpPr>
        <p:spPr>
          <a:xfrm>
            <a:off x="457200" y="1600201"/>
            <a:ext cx="8229600" cy="3124200"/>
          </a:xfrm>
        </p:spPr>
        <p:txBody>
          <a:bodyPr>
            <a:normAutofit fontScale="92500"/>
          </a:bodyPr>
          <a:lstStyle/>
          <a:p>
            <a:pPr>
              <a:buNone/>
            </a:pPr>
            <a:r>
              <a:rPr lang="en-US" dirty="0"/>
              <a:t>The rise in prominence of French fashion was linked to the creation of the fashion press in the early 1670s which transformed the fashion industry by marketing designs to a broad </a:t>
            </a:r>
            <a:r>
              <a:rPr lang="en-US" b="1" dirty="0"/>
              <a:t>public</a:t>
            </a:r>
            <a:r>
              <a:rPr lang="en-US" dirty="0"/>
              <a:t> outside the French court and by popularizing notions such as the </a:t>
            </a:r>
            <a:r>
              <a:rPr lang="en-US" b="1" dirty="0"/>
              <a:t>fashion "season"</a:t>
            </a:r>
            <a:r>
              <a:rPr lang="en-US" dirty="0"/>
              <a:t> and </a:t>
            </a:r>
            <a:r>
              <a:rPr lang="en-US" b="1" dirty="0"/>
              <a:t>changing styles</a:t>
            </a:r>
            <a:r>
              <a:rPr lang="en-US" dirty="0"/>
              <a:t>.</a:t>
            </a:r>
          </a:p>
          <a:p>
            <a:endParaRPr lang="en-US" dirty="0"/>
          </a:p>
        </p:txBody>
      </p:sp>
      <p:pic>
        <p:nvPicPr>
          <p:cNvPr id="5122" name="Picture 2" descr="http://4.bp.blogspot.com/-D9c3F2W7sn4/UG6HYmQxxLI/AAAAAAAAmM0/UPl47u-jkM8/s1600/pants.JPG"/>
          <p:cNvPicPr>
            <a:picLocks noChangeAspect="1" noChangeArrowheads="1"/>
          </p:cNvPicPr>
          <p:nvPr/>
        </p:nvPicPr>
        <p:blipFill>
          <a:blip r:embed="rId2" cstate="print"/>
          <a:srcRect/>
          <a:stretch>
            <a:fillRect/>
          </a:stretch>
        </p:blipFill>
        <p:spPr bwMode="auto">
          <a:xfrm>
            <a:off x="304800" y="4419600"/>
            <a:ext cx="2362200" cy="2269927"/>
          </a:xfrm>
          <a:prstGeom prst="rect">
            <a:avLst/>
          </a:prstGeom>
          <a:noFill/>
        </p:spPr>
      </p:pic>
      <p:pic>
        <p:nvPicPr>
          <p:cNvPr id="5124" name="Picture 4" descr="http://bluebergitt.files.wordpress.com/2012/03/ss13_1wcolor.jpg?w=529"/>
          <p:cNvPicPr>
            <a:picLocks noChangeAspect="1" noChangeArrowheads="1"/>
          </p:cNvPicPr>
          <p:nvPr/>
        </p:nvPicPr>
        <p:blipFill>
          <a:blip r:embed="rId3" cstate="print"/>
          <a:srcRect/>
          <a:stretch>
            <a:fillRect/>
          </a:stretch>
        </p:blipFill>
        <p:spPr bwMode="auto">
          <a:xfrm>
            <a:off x="2971800" y="4419600"/>
            <a:ext cx="3086100" cy="2314575"/>
          </a:xfrm>
          <a:prstGeom prst="rect">
            <a:avLst/>
          </a:prstGeom>
          <a:noFill/>
        </p:spPr>
      </p:pic>
      <p:pic>
        <p:nvPicPr>
          <p:cNvPr id="5126" name="Picture 6" descr="http://www.fashionmagazine.com/blogs/wp-content/uploads/2012/10/Top-10-Fashion-Trends-Spring-2013.jpg"/>
          <p:cNvPicPr>
            <a:picLocks noChangeAspect="1" noChangeArrowheads="1"/>
          </p:cNvPicPr>
          <p:nvPr/>
        </p:nvPicPr>
        <p:blipFill>
          <a:blip r:embed="rId4" cstate="print"/>
          <a:srcRect/>
          <a:stretch>
            <a:fillRect/>
          </a:stretch>
        </p:blipFill>
        <p:spPr bwMode="auto">
          <a:xfrm>
            <a:off x="6248400" y="4851400"/>
            <a:ext cx="2667000" cy="177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France famous for fashion?</a:t>
            </a:r>
            <a:endParaRPr lang="en-US" dirty="0"/>
          </a:p>
        </p:txBody>
      </p:sp>
      <p:sp>
        <p:nvSpPr>
          <p:cNvPr id="3" name="Content Placeholder 2"/>
          <p:cNvSpPr>
            <a:spLocks noGrp="1"/>
          </p:cNvSpPr>
          <p:nvPr>
            <p:ph idx="1"/>
          </p:nvPr>
        </p:nvSpPr>
        <p:spPr>
          <a:xfrm>
            <a:off x="457200" y="1600201"/>
            <a:ext cx="8229600" cy="3124200"/>
          </a:xfrm>
        </p:spPr>
        <p:txBody>
          <a:bodyPr>
            <a:normAutofit fontScale="92500" lnSpcReduction="20000"/>
          </a:bodyPr>
          <a:lstStyle/>
          <a:p>
            <a:pPr>
              <a:buNone/>
            </a:pPr>
            <a:r>
              <a:rPr lang="en-US" dirty="0" smtClean="0"/>
              <a:t>France </a:t>
            </a:r>
            <a:r>
              <a:rPr lang="en-US" dirty="0"/>
              <a:t>renewed its dominance of the high fashion industry in the years 1860-1960 through the establishing of the great </a:t>
            </a:r>
            <a:r>
              <a:rPr lang="en-US" dirty="0" smtClean="0"/>
              <a:t> </a:t>
            </a:r>
            <a:r>
              <a:rPr lang="en-US" b="1" dirty="0"/>
              <a:t>fashion press</a:t>
            </a:r>
            <a:r>
              <a:rPr lang="en-US" dirty="0"/>
              <a:t> </a:t>
            </a:r>
            <a:r>
              <a:rPr lang="en-US" dirty="0" smtClean="0"/>
              <a:t>(</a:t>
            </a:r>
            <a:r>
              <a:rPr lang="en-US" i="1" dirty="0" smtClean="0"/>
              <a:t>Vogue</a:t>
            </a:r>
            <a:r>
              <a:rPr lang="en-US" dirty="0"/>
              <a:t> was founded in 1892), </a:t>
            </a:r>
            <a:r>
              <a:rPr lang="en-US" b="1" dirty="0" smtClean="0"/>
              <a:t>fashion shows,</a:t>
            </a:r>
            <a:r>
              <a:rPr lang="en-US" dirty="0" smtClean="0"/>
              <a:t> </a:t>
            </a:r>
            <a:r>
              <a:rPr lang="en-US" dirty="0"/>
              <a:t>and </a:t>
            </a:r>
            <a:r>
              <a:rPr lang="en-US" b="1" dirty="0"/>
              <a:t>couturier houses </a:t>
            </a:r>
            <a:r>
              <a:rPr lang="en-US" dirty="0"/>
              <a:t> [an establishment or person involved in the clothing fashion industry who makes original garments to order for private clients]. </a:t>
            </a:r>
          </a:p>
          <a:p>
            <a:endParaRPr lang="en-US" dirty="0"/>
          </a:p>
        </p:txBody>
      </p:sp>
      <p:pic>
        <p:nvPicPr>
          <p:cNvPr id="4098" name="Picture 2" descr="http://cdni.condenast.co.uk/240x360/s_v/Vogue-October-12_kstewart_v_4sep12_b_240x360.jpg"/>
          <p:cNvPicPr>
            <a:picLocks noChangeAspect="1" noChangeArrowheads="1"/>
          </p:cNvPicPr>
          <p:nvPr/>
        </p:nvPicPr>
        <p:blipFill>
          <a:blip r:embed="rId2" cstate="print"/>
          <a:srcRect/>
          <a:stretch>
            <a:fillRect/>
          </a:stretch>
        </p:blipFill>
        <p:spPr bwMode="auto">
          <a:xfrm>
            <a:off x="889000" y="4800600"/>
            <a:ext cx="1219200" cy="1828801"/>
          </a:xfrm>
          <a:prstGeom prst="rect">
            <a:avLst/>
          </a:prstGeom>
          <a:noFill/>
        </p:spPr>
      </p:pic>
      <p:pic>
        <p:nvPicPr>
          <p:cNvPr id="4100" name="Picture 4" descr="http://www.newsspace.com.au/repository/VA1012cover_HR.jpg"/>
          <p:cNvPicPr>
            <a:picLocks noChangeAspect="1" noChangeArrowheads="1"/>
          </p:cNvPicPr>
          <p:nvPr/>
        </p:nvPicPr>
        <p:blipFill>
          <a:blip r:embed="rId3" cstate="print"/>
          <a:srcRect/>
          <a:stretch>
            <a:fillRect/>
          </a:stretch>
        </p:blipFill>
        <p:spPr bwMode="auto">
          <a:xfrm>
            <a:off x="2438400" y="4495800"/>
            <a:ext cx="1477593" cy="2024495"/>
          </a:xfrm>
          <a:prstGeom prst="rect">
            <a:avLst/>
          </a:prstGeom>
          <a:noFill/>
        </p:spPr>
      </p:pic>
      <p:pic>
        <p:nvPicPr>
          <p:cNvPr id="4102" name="Picture 6" descr="http://scm-l3.technorati.com/12/10/16/72643/11-Rihanna-For-Vogue-(Annie-Leibovitz)-01.jpg?t=20121016054904"/>
          <p:cNvPicPr>
            <a:picLocks noChangeAspect="1" noChangeArrowheads="1"/>
          </p:cNvPicPr>
          <p:nvPr/>
        </p:nvPicPr>
        <p:blipFill>
          <a:blip r:embed="rId4" cstate="print"/>
          <a:srcRect/>
          <a:stretch>
            <a:fillRect/>
          </a:stretch>
        </p:blipFill>
        <p:spPr bwMode="auto">
          <a:xfrm>
            <a:off x="4267200" y="4267200"/>
            <a:ext cx="2305050" cy="2305050"/>
          </a:xfrm>
          <a:prstGeom prst="rect">
            <a:avLst/>
          </a:prstGeom>
          <a:noFill/>
        </p:spPr>
      </p:pic>
      <p:pic>
        <p:nvPicPr>
          <p:cNvPr id="4104" name="Picture 8" descr="http://frankupdates.com/wp-content/uploads/2011/03/Lennox_VogueSpain_April2011.jpg"/>
          <p:cNvPicPr>
            <a:picLocks noChangeAspect="1" noChangeArrowheads="1"/>
          </p:cNvPicPr>
          <p:nvPr/>
        </p:nvPicPr>
        <p:blipFill>
          <a:blip r:embed="rId5" cstate="print"/>
          <a:srcRect/>
          <a:stretch>
            <a:fillRect/>
          </a:stretch>
        </p:blipFill>
        <p:spPr bwMode="auto">
          <a:xfrm>
            <a:off x="6858000" y="4419600"/>
            <a:ext cx="1633691" cy="2133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France famous for fashion?</a:t>
            </a:r>
            <a:endParaRPr lang="en-US" dirty="0"/>
          </a:p>
        </p:txBody>
      </p:sp>
      <p:sp>
        <p:nvSpPr>
          <p:cNvPr id="3" name="Content Placeholder 2"/>
          <p:cNvSpPr>
            <a:spLocks noGrp="1"/>
          </p:cNvSpPr>
          <p:nvPr>
            <p:ph idx="1"/>
          </p:nvPr>
        </p:nvSpPr>
        <p:spPr>
          <a:xfrm>
            <a:off x="457200" y="1600201"/>
            <a:ext cx="8229600" cy="3124200"/>
          </a:xfrm>
        </p:spPr>
        <p:txBody>
          <a:bodyPr>
            <a:normAutofit/>
          </a:bodyPr>
          <a:lstStyle/>
          <a:p>
            <a:pPr>
              <a:buNone/>
            </a:pPr>
            <a:r>
              <a:rPr lang="en-US" smtClean="0"/>
              <a:t>Fashion </a:t>
            </a:r>
            <a:r>
              <a:rPr lang="en-US"/>
              <a:t>was put on pause during WWII due to lack of finances and an overall somber state of the country.  There were strict rules about how much fabric could be used to make any one piece of clothing, and many fashion houses were closed.</a:t>
            </a:r>
          </a:p>
          <a:p>
            <a:endParaRPr lang="en-US"/>
          </a:p>
        </p:txBody>
      </p:sp>
      <p:pic>
        <p:nvPicPr>
          <p:cNvPr id="3074" name="Picture 2" descr="http://img0.etsystatic.com/000/0/6218549/il_fullxfull.297135292.jpg"/>
          <p:cNvPicPr>
            <a:picLocks noChangeAspect="1" noChangeArrowheads="1"/>
          </p:cNvPicPr>
          <p:nvPr/>
        </p:nvPicPr>
        <p:blipFill>
          <a:blip r:embed="rId2" cstate="print"/>
          <a:srcRect/>
          <a:stretch>
            <a:fillRect/>
          </a:stretch>
        </p:blipFill>
        <p:spPr bwMode="auto">
          <a:xfrm>
            <a:off x="1211601" y="4572000"/>
            <a:ext cx="2903199" cy="2057400"/>
          </a:xfrm>
          <a:prstGeom prst="rect">
            <a:avLst/>
          </a:prstGeom>
          <a:noFill/>
        </p:spPr>
      </p:pic>
      <p:pic>
        <p:nvPicPr>
          <p:cNvPr id="3076" name="Picture 4" descr="http://teenagefilm.com/wp-content/uploads/2012/11/000003a7_medium.jpeg"/>
          <p:cNvPicPr>
            <a:picLocks noChangeAspect="1" noChangeArrowheads="1"/>
          </p:cNvPicPr>
          <p:nvPr/>
        </p:nvPicPr>
        <p:blipFill>
          <a:blip r:embed="rId3" cstate="print"/>
          <a:srcRect/>
          <a:stretch>
            <a:fillRect/>
          </a:stretch>
        </p:blipFill>
        <p:spPr bwMode="auto">
          <a:xfrm>
            <a:off x="4343400" y="4202906"/>
            <a:ext cx="3581400" cy="24957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Why’s France famous for fashion?</a:t>
            </a:r>
            <a:endParaRPr lang="en-US"/>
          </a:p>
        </p:txBody>
      </p:sp>
      <p:sp>
        <p:nvSpPr>
          <p:cNvPr id="3" name="Content Placeholder 2"/>
          <p:cNvSpPr>
            <a:spLocks noGrp="1"/>
          </p:cNvSpPr>
          <p:nvPr>
            <p:ph idx="1"/>
          </p:nvPr>
        </p:nvSpPr>
        <p:spPr>
          <a:xfrm>
            <a:off x="4419600" y="1600200"/>
            <a:ext cx="4267200" cy="5257800"/>
          </a:xfrm>
        </p:spPr>
        <p:txBody>
          <a:bodyPr>
            <a:normAutofit fontScale="85000" lnSpcReduction="20000"/>
          </a:bodyPr>
          <a:lstStyle/>
          <a:p>
            <a:pPr>
              <a:buNone/>
            </a:pPr>
            <a:r>
              <a:rPr lang="en-US" dirty="0" smtClean="0"/>
              <a:t>Post-war </a:t>
            </a:r>
            <a:r>
              <a:rPr lang="en-US" dirty="0"/>
              <a:t>fashion returned to prominence through </a:t>
            </a:r>
            <a:r>
              <a:rPr lang="en-US" dirty="0" smtClean="0"/>
              <a:t>Christian Dior’s famous “New Look" </a:t>
            </a:r>
            <a:r>
              <a:rPr lang="en-US" dirty="0"/>
              <a:t>in 1947: the collection contained dresses with tiny waists, majestic busts, and full skirts swelling out beneath small bodices. The extravagant use of fabric and the feminine elegance of the designs appealed greatly to a post-war clientele. </a:t>
            </a:r>
          </a:p>
          <a:p>
            <a:endParaRPr lang="en-US" dirty="0"/>
          </a:p>
        </p:txBody>
      </p:sp>
      <p:pic>
        <p:nvPicPr>
          <p:cNvPr id="2050" name="Picture 2" descr="http://4.bp.blogspot.com/-1lhPx-JbwmM/TVYNdON_KBI/AAAAAAAAAcY/rzDvc50iDnY/s1600/DIOR%2B1947%2BEIFFEL.jpg"/>
          <p:cNvPicPr>
            <a:picLocks noChangeAspect="1" noChangeArrowheads="1"/>
          </p:cNvPicPr>
          <p:nvPr/>
        </p:nvPicPr>
        <p:blipFill>
          <a:blip r:embed="rId2" cstate="print"/>
          <a:srcRect/>
          <a:stretch>
            <a:fillRect/>
          </a:stretch>
        </p:blipFill>
        <p:spPr bwMode="auto">
          <a:xfrm>
            <a:off x="0" y="1219200"/>
            <a:ext cx="4227474" cy="5638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France famous for fashion?</a:t>
            </a:r>
            <a:endParaRPr lang="en-US" dirty="0"/>
          </a:p>
        </p:txBody>
      </p:sp>
      <p:sp>
        <p:nvSpPr>
          <p:cNvPr id="3" name="Content Placeholder 2"/>
          <p:cNvSpPr>
            <a:spLocks noGrp="1"/>
          </p:cNvSpPr>
          <p:nvPr>
            <p:ph idx="1"/>
          </p:nvPr>
        </p:nvSpPr>
        <p:spPr>
          <a:xfrm>
            <a:off x="4419600" y="1600200"/>
            <a:ext cx="4267200" cy="5257800"/>
          </a:xfrm>
        </p:spPr>
        <p:txBody>
          <a:bodyPr>
            <a:normAutofit lnSpcReduction="10000"/>
          </a:bodyPr>
          <a:lstStyle/>
          <a:p>
            <a:pPr>
              <a:buNone/>
            </a:pPr>
            <a:r>
              <a:rPr lang="en-US" smtClean="0"/>
              <a:t>    Since </a:t>
            </a:r>
            <a:r>
              <a:rPr lang="en-US"/>
              <a:t>the 1960s, France's fashion industry has come under increasing competition from London, New York, Milan and Tokyo. Nevertheless, many foreign designers still seek to make their careers in France.</a:t>
            </a:r>
          </a:p>
          <a:p>
            <a:endParaRPr lang="en-US"/>
          </a:p>
        </p:txBody>
      </p:sp>
      <p:pic>
        <p:nvPicPr>
          <p:cNvPr id="20482" name="Picture 2" descr="https://encrypted-tbn3.gstatic.com/images?q=tbn:ANd9GcTQgexabejZ-8LNaCOEFtN66absSQpDfhCFwXHNONGrd2Y7vW9t"/>
          <p:cNvPicPr>
            <a:picLocks noChangeAspect="1" noChangeArrowheads="1"/>
          </p:cNvPicPr>
          <p:nvPr/>
        </p:nvPicPr>
        <p:blipFill>
          <a:blip r:embed="rId2" cstate="print"/>
          <a:srcRect/>
          <a:stretch>
            <a:fillRect/>
          </a:stretch>
        </p:blipFill>
        <p:spPr bwMode="auto">
          <a:xfrm>
            <a:off x="304800" y="1143000"/>
            <a:ext cx="2619375" cy="1743076"/>
          </a:xfrm>
          <a:prstGeom prst="rect">
            <a:avLst/>
          </a:prstGeom>
          <a:noFill/>
        </p:spPr>
      </p:pic>
      <p:pic>
        <p:nvPicPr>
          <p:cNvPr id="20484" name="Picture 4" descr="https://encrypted-tbn1.gstatic.com/images?q=tbn:ANd9GcQacceVeXqE7dTNO_OOyV0z_rrc-YqnYV0fweBDQUuTIPH-vX9ZqA"/>
          <p:cNvPicPr>
            <a:picLocks noChangeAspect="1" noChangeArrowheads="1"/>
          </p:cNvPicPr>
          <p:nvPr/>
        </p:nvPicPr>
        <p:blipFill>
          <a:blip r:embed="rId3" cstate="print"/>
          <a:srcRect/>
          <a:stretch>
            <a:fillRect/>
          </a:stretch>
        </p:blipFill>
        <p:spPr bwMode="auto">
          <a:xfrm>
            <a:off x="1981200" y="2133600"/>
            <a:ext cx="2457450" cy="1857376"/>
          </a:xfrm>
          <a:prstGeom prst="rect">
            <a:avLst/>
          </a:prstGeom>
          <a:noFill/>
        </p:spPr>
      </p:pic>
      <p:pic>
        <p:nvPicPr>
          <p:cNvPr id="20486" name="Picture 6" descr="https://encrypted-tbn0.gstatic.com/images?q=tbn:ANd9GcScLFf8S8RJ5F_G_h5NIdbW9es4rYwcj5dvKxo-_YHkxoPNFK3kjw"/>
          <p:cNvPicPr>
            <a:picLocks noChangeAspect="1" noChangeArrowheads="1"/>
          </p:cNvPicPr>
          <p:nvPr/>
        </p:nvPicPr>
        <p:blipFill>
          <a:blip r:embed="rId4" cstate="print"/>
          <a:srcRect/>
          <a:stretch>
            <a:fillRect/>
          </a:stretch>
        </p:blipFill>
        <p:spPr bwMode="auto">
          <a:xfrm>
            <a:off x="76200" y="3571874"/>
            <a:ext cx="3133725" cy="1457326"/>
          </a:xfrm>
          <a:prstGeom prst="rect">
            <a:avLst/>
          </a:prstGeom>
          <a:noFill/>
        </p:spPr>
      </p:pic>
      <p:pic>
        <p:nvPicPr>
          <p:cNvPr id="20488" name="Picture 8" descr="https://encrypted-tbn2.gstatic.com/images?q=tbn:ANd9GcTfvmXyRaeiVpS2GXY2zY4Tgy_ig9RrG7pMBY2mpboWimtNN8-Z"/>
          <p:cNvPicPr>
            <a:picLocks noChangeAspect="1" noChangeArrowheads="1"/>
          </p:cNvPicPr>
          <p:nvPr/>
        </p:nvPicPr>
        <p:blipFill>
          <a:blip r:embed="rId5" cstate="print"/>
          <a:srcRect/>
          <a:stretch>
            <a:fillRect/>
          </a:stretch>
        </p:blipFill>
        <p:spPr bwMode="auto">
          <a:xfrm>
            <a:off x="1447800" y="4924423"/>
            <a:ext cx="2676526" cy="170497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What is “haute couture”?</a:t>
            </a:r>
            <a:endParaRPr lang="en-US"/>
          </a:p>
        </p:txBody>
      </p:sp>
      <p:sp>
        <p:nvSpPr>
          <p:cNvPr id="3" name="Content Placeholder 2"/>
          <p:cNvSpPr>
            <a:spLocks noGrp="1"/>
          </p:cNvSpPr>
          <p:nvPr>
            <p:ph idx="1"/>
          </p:nvPr>
        </p:nvSpPr>
        <p:spPr/>
        <p:txBody>
          <a:bodyPr/>
          <a:lstStyle/>
          <a:p>
            <a:r>
              <a:rPr lang="en-US" smtClean="0"/>
              <a:t>Translates literally to high sewing/dressmaking</a:t>
            </a:r>
          </a:p>
          <a:p>
            <a:r>
              <a:rPr lang="en-US"/>
              <a:t>high-fashion custom-fitted </a:t>
            </a:r>
            <a:r>
              <a:rPr lang="en-US" smtClean="0"/>
              <a:t>clothing</a:t>
            </a:r>
          </a:p>
          <a:p>
            <a:r>
              <a:rPr lang="en-US"/>
              <a:t>The expression </a:t>
            </a:r>
            <a:r>
              <a:rPr lang="en-US" i="1">
                <a:hlinkClick r:id="rId2" tooltip="Haute couture"/>
              </a:rPr>
              <a:t>Haute couture</a:t>
            </a:r>
            <a:r>
              <a:rPr lang="en-US"/>
              <a:t> is, in France, a legally protected name, guaranteeing certain quality </a:t>
            </a:r>
            <a:r>
              <a:rPr lang="en-US" smtClean="0"/>
              <a:t>standards. French </a:t>
            </a:r>
            <a:r>
              <a:rPr lang="en-US"/>
              <a:t>couture is regulated by an industry governing </a:t>
            </a:r>
            <a:r>
              <a:rPr lang="en-US" smtClean="0"/>
              <a:t>body.</a:t>
            </a:r>
            <a:endParaRPr lang="en-US"/>
          </a:p>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are some famous french designers?</a:t>
            </a:r>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762</Words>
  <Application>Microsoft Office PowerPoint</Application>
  <PresentationFormat>On-screen Show (4:3)</PresentationFormat>
  <Paragraphs>56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Lucida Calligraphy</vt:lpstr>
      <vt:lpstr>Office Theme</vt:lpstr>
      <vt:lpstr>French Fashion</vt:lpstr>
      <vt:lpstr>Why is France famous for fashion?</vt:lpstr>
      <vt:lpstr>Why is France famous for fashion?</vt:lpstr>
      <vt:lpstr>Why is France famous for fashion?</vt:lpstr>
      <vt:lpstr>Why is France famous for fashion?</vt:lpstr>
      <vt:lpstr>Why’s France famous for fashion?</vt:lpstr>
      <vt:lpstr>Why is France famous for fashion?</vt:lpstr>
      <vt:lpstr>What is “haute couture”?</vt:lpstr>
      <vt:lpstr>WHO are some famous french designers?</vt:lpstr>
      <vt:lpstr>Christian Dior</vt:lpstr>
      <vt:lpstr>Yves Saint Laurent </vt:lpstr>
      <vt:lpstr>Yves Saint Laurent  </vt:lpstr>
      <vt:lpstr>Coco Chanel </vt:lpstr>
      <vt:lpstr>Pierre Cardin </vt:lpstr>
      <vt:lpstr>Jean Paul Gaultier </vt:lpstr>
      <vt:lpstr>Hermès</vt:lpstr>
      <vt:lpstr>Christian Lacroix </vt:lpstr>
      <vt:lpstr>Some final brands you know…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dc:creator>
  <cp:lastModifiedBy>Victoria Bomer</cp:lastModifiedBy>
  <cp:revision>17</cp:revision>
  <cp:lastPrinted>2015-02-12T20:01:57Z</cp:lastPrinted>
  <dcterms:created xsi:type="dcterms:W3CDTF">2012-11-30T04:31:59Z</dcterms:created>
  <dcterms:modified xsi:type="dcterms:W3CDTF">2015-02-12T21:30:55Z</dcterms:modified>
</cp:coreProperties>
</file>